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8" r:id="rId6"/>
    <p:sldId id="259" r:id="rId7"/>
    <p:sldId id="266" r:id="rId8"/>
    <p:sldId id="260" r:id="rId9"/>
    <p:sldId id="269" r:id="rId10"/>
    <p:sldId id="261" r:id="rId11"/>
    <p:sldId id="270" r:id="rId12"/>
    <p:sldId id="262" r:id="rId13"/>
    <p:sldId id="271" r:id="rId14"/>
    <p:sldId id="263" r:id="rId15"/>
    <p:sldId id="273" r:id="rId16"/>
    <p:sldId id="264" r:id="rId17"/>
    <p:sldId id="274" r:id="rId18"/>
    <p:sldId id="265" r:id="rId19"/>
    <p:sldId id="27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0066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9A9D-8600-444E-9B6C-7B1828FF0D71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A80E6-A514-43F8-8F51-A2E28B8C3F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09127-4BCC-414B-8682-09267E59F434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1CBD-C503-4C12-A747-5F84A2899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400DE-AE42-401E-990B-CDC7A9595A40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2AB98-D80A-4514-9446-2232C8D2B7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F88D1-B1BB-4BE4-9B31-16F3D20D73C1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3295D-724C-48A9-B031-D2FAEFC02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418A1-F882-4306-AE10-40F852C6280D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1444-BC1D-4138-A300-6CD976DF9C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DE588-A79A-44ED-BC8A-03080FA3EF70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2DCD-8067-4D94-BB54-B05EA21F1E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70A1D-C8A6-4551-8C27-925BFB381924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1F2BD-3DBB-455D-8EFD-375A7F6552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15B77-8F77-4EDB-9110-30D800BBAD0E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C7564-84E7-4DED-A9E0-5DCBE3455E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A8EB5-26B7-47FC-9CA6-4B47873A0340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F6685-605A-49F7-8DC6-58FD331D00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9991B-800F-41A7-BAB8-A2FD0DD8E00B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6CEB-2DCB-4110-A3B2-D90F2BD571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6B8DA-74BC-4EB3-9971-95F2C2676982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ED78-55B5-4DC4-9BAB-26BE21C988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645CAC-FAAB-4B29-9154-78A05E70D209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DCE507-1FF2-498E-B7F5-72E20F67D3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Trafod</a:t>
            </a:r>
            <a:br>
              <a:rPr lang="en-GB" smtClean="0"/>
            </a:br>
            <a:r>
              <a:rPr lang="en-GB" smtClean="0"/>
              <a:t>Nodweddion Ieithyddol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Cofio</a:t>
            </a:r>
            <a:r>
              <a:rPr lang="en-GB" dirty="0" smtClean="0"/>
              <a:t> </a:t>
            </a:r>
            <a:r>
              <a:rPr lang="en-GB" dirty="0" err="1" smtClean="0"/>
              <a:t>Capel</a:t>
            </a:r>
            <a:r>
              <a:rPr lang="en-GB" dirty="0" smtClean="0"/>
              <a:t> </a:t>
            </a:r>
            <a:r>
              <a:rPr lang="en-GB" dirty="0" err="1" smtClean="0"/>
              <a:t>Celyn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5724525" y="404813"/>
            <a:ext cx="2951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solidFill>
                  <a:srgbClr val="00B0F0"/>
                </a:solidFill>
              </a:rPr>
              <a:t>Brawddegau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 err="1">
                <a:solidFill>
                  <a:srgbClr val="00B0F0"/>
                </a:solidFill>
              </a:rPr>
              <a:t>cymhleth</a:t>
            </a:r>
            <a:endParaRPr lang="en-GB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Fe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fydd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y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gronfa’n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darparu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dŵr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yfed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glân</a:t>
            </a:r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ar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gyfer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dinas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Lerpwl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sydd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wrthi’n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tyfu’n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gyflym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iawn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Mae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hi’n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gymuned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glos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chanddi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nifer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helaeth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siaradwyr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Cymraeg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sydd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wedi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byw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bod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yma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ers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cenedlaethau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5724525" y="404813"/>
            <a:ext cx="2951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solidFill>
                  <a:srgbClr val="00B0F0"/>
                </a:solidFill>
              </a:rPr>
              <a:t>Brawddegau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 err="1">
                <a:solidFill>
                  <a:srgbClr val="00B0F0"/>
                </a:solidFill>
              </a:rPr>
              <a:t>cymhleth</a:t>
            </a:r>
            <a:endParaRPr lang="en-GB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/>
              <a:t>m</a:t>
            </a:r>
            <a:r>
              <a:rPr lang="en-GB" sz="1200" dirty="0" err="1" smtClean="0"/>
              <a:t>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5724525" y="404813"/>
            <a:ext cx="295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Amser</a:t>
            </a:r>
            <a:r>
              <a:rPr lang="en-GB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presennol</a:t>
            </a:r>
            <a:endParaRPr lang="en-GB" sz="2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Cred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Mae’r</a:t>
            </a:r>
            <a:r>
              <a:rPr lang="en-GB" sz="1200" dirty="0">
                <a:solidFill>
                  <a:srgbClr val="660066"/>
                </a:solidFill>
              </a:rPr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Mae</a:t>
            </a:r>
            <a:r>
              <a:rPr lang="en-GB" sz="1200" dirty="0">
                <a:solidFill>
                  <a:srgbClr val="660066"/>
                </a:solidFill>
              </a:rPr>
              <a:t>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Mae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hi’n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</a:t>
            </a:r>
            <a:r>
              <a:rPr lang="en-GB" sz="12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aen</a:t>
            </a:r>
            <a:r>
              <a:rPr lang="en-GB" sz="1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nhw’n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Mae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rhai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‘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Dyw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pawb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rydw</a:t>
            </a:r>
            <a:r>
              <a:rPr lang="en-GB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5724525" y="404813"/>
            <a:ext cx="295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Amser</a:t>
            </a:r>
            <a:r>
              <a:rPr lang="en-GB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presennol</a:t>
            </a:r>
            <a:endParaRPr lang="en-GB" sz="2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4572000" y="404813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Cwestiynau</a:t>
            </a:r>
            <a:r>
              <a:rPr lang="en-GB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rhethregol</a:t>
            </a:r>
            <a:endParaRPr lang="en-GB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Beth am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ddiogelu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treftadaeth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a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diwylliant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y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pentref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Cymreig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hwn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  <a:r>
              <a:rPr lang="en-GB" sz="1200" dirty="0"/>
              <a:t>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Gofynnir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pam </a:t>
            </a:r>
            <a:r>
              <a:rPr lang="en-GB" sz="1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mae</a:t>
            </a:r>
            <a:r>
              <a:rPr lang="en-GB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rhaid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difetha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cwm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prydferth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sydd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ag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amgylchedd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cyfoethog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? Beth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fydd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yn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digwydd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i’r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holl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fywyd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gwyllt</a:t>
            </a:r>
            <a:r>
              <a:rPr lang="en-GB" sz="1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? </a:t>
            </a:r>
            <a:r>
              <a:rPr lang="en-GB" sz="1200" dirty="0"/>
              <a:t>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4572000" y="404813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Cwestiynau</a:t>
            </a:r>
            <a:r>
              <a:rPr lang="en-GB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rhethregol</a:t>
            </a:r>
            <a:endParaRPr lang="en-GB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5508625" y="476250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tx2"/>
                </a:solidFill>
              </a:rPr>
              <a:t>Iaith amhersonol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Cred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rhai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/>
              <a:t>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>
                <a:solidFill>
                  <a:schemeClr val="accent1"/>
                </a:solidFill>
              </a:rPr>
              <a:t>Ystyrir</a:t>
            </a:r>
            <a:r>
              <a:rPr lang="en-GB" sz="1200" dirty="0">
                <a:solidFill>
                  <a:schemeClr val="accent1"/>
                </a:solidFill>
              </a:rPr>
              <a:t> </a:t>
            </a:r>
            <a:r>
              <a:rPr lang="en-GB" sz="1200" dirty="0"/>
              <a:t>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Mae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rhai</a:t>
            </a:r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</a:t>
            </a:r>
            <a:r>
              <a:rPr lang="en-GB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Cred</a:t>
            </a:r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rhai</a:t>
            </a:r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>
                <a:solidFill>
                  <a:schemeClr val="accent1"/>
                </a:solidFill>
              </a:rPr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5508625" y="476250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Iaith</a:t>
            </a:r>
            <a:r>
              <a:rPr lang="en-GB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amhersonol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5508625" y="476250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tx2"/>
                </a:solidFill>
              </a:rPr>
              <a:t>Paragraffau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>
                <a:solidFill>
                  <a:srgbClr val="000099"/>
                </a:solidFill>
              </a:rPr>
              <a:t>Ers</a:t>
            </a:r>
            <a:r>
              <a:rPr lang="en-GB" sz="1200" dirty="0">
                <a:solidFill>
                  <a:srgbClr val="000099"/>
                </a:solidFill>
              </a:rPr>
              <a:t> 1955 </a:t>
            </a:r>
            <a:r>
              <a:rPr lang="en-GB" sz="1200" dirty="0" err="1">
                <a:solidFill>
                  <a:srgbClr val="000099"/>
                </a:solidFill>
              </a:rPr>
              <a:t>mae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bygythiad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wedi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bodoli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yng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Nghapel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Celyn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bydd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bobl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gorfod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symud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er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mwyn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gallu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adeiladu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cronfa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ddŵr</a:t>
            </a:r>
            <a:r>
              <a:rPr lang="en-GB" sz="1200" dirty="0">
                <a:solidFill>
                  <a:srgbClr val="000099"/>
                </a:solidFill>
              </a:rPr>
              <a:t>. Fe </a:t>
            </a:r>
            <a:r>
              <a:rPr lang="en-GB" sz="1200" dirty="0" err="1">
                <a:solidFill>
                  <a:srgbClr val="000099"/>
                </a:solidFill>
              </a:rPr>
              <a:t>fydd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gronfa’n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darparu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dŵr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yfed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glân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gyfer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dinas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Lerpwl</a:t>
            </a:r>
            <a:r>
              <a:rPr lang="en-GB" sz="1200" dirty="0">
                <a:solidFill>
                  <a:srgbClr val="000099"/>
                </a:solidFill>
              </a:rPr>
              <a:t>, </a:t>
            </a:r>
            <a:r>
              <a:rPr lang="en-GB" sz="1200" dirty="0" err="1">
                <a:solidFill>
                  <a:srgbClr val="000099"/>
                </a:solidFill>
              </a:rPr>
              <a:t>sydd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wrthi’n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tyfu’n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gyflym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iawn</a:t>
            </a:r>
            <a:r>
              <a:rPr lang="en-GB" sz="1200" dirty="0">
                <a:solidFill>
                  <a:srgbClr val="000099"/>
                </a:solidFill>
              </a:rPr>
              <a:t>.</a:t>
            </a:r>
          </a:p>
          <a:p>
            <a:r>
              <a:rPr lang="en-GB" sz="1200" dirty="0">
                <a:solidFill>
                  <a:srgbClr val="006600"/>
                </a:solidFill>
              </a:rPr>
              <a:t>        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wir</a:t>
            </a:r>
            <a:r>
              <a:rPr lang="en-GB" sz="1200" dirty="0">
                <a:solidFill>
                  <a:srgbClr val="006600"/>
                </a:solidFill>
              </a:rPr>
              <a:t>, </a:t>
            </a:r>
            <a:r>
              <a:rPr lang="en-GB" sz="1200" dirty="0" err="1">
                <a:solidFill>
                  <a:srgbClr val="006600"/>
                </a:solidFill>
              </a:rPr>
              <a:t>mae’r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addewid</a:t>
            </a:r>
            <a:r>
              <a:rPr lang="en-GB" sz="1200" dirty="0">
                <a:solidFill>
                  <a:srgbClr val="006600"/>
                </a:solidFill>
              </a:rPr>
              <a:t> o </a:t>
            </a:r>
            <a:r>
              <a:rPr lang="en-GB" sz="1200" dirty="0" err="1">
                <a:solidFill>
                  <a:srgbClr val="006600"/>
                </a:solidFill>
              </a:rPr>
              <a:t>gartref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newydd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nes</a:t>
            </a:r>
            <a:r>
              <a:rPr lang="en-GB" sz="1200" dirty="0">
                <a:solidFill>
                  <a:srgbClr val="006600"/>
                </a:solidFill>
              </a:rPr>
              <a:t> at </a:t>
            </a:r>
            <a:r>
              <a:rPr lang="en-GB" sz="1200" dirty="0" err="1">
                <a:solidFill>
                  <a:srgbClr val="006600"/>
                </a:solidFill>
              </a:rPr>
              <a:t>dref</a:t>
            </a:r>
            <a:r>
              <a:rPr lang="en-GB" sz="1200" dirty="0">
                <a:solidFill>
                  <a:srgbClr val="006600"/>
                </a:solidFill>
              </a:rPr>
              <a:t> y </a:t>
            </a:r>
            <a:r>
              <a:rPr lang="en-GB" sz="1200" dirty="0" err="1">
                <a:solidFill>
                  <a:srgbClr val="006600"/>
                </a:solidFill>
              </a:rPr>
              <a:t>Bala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neu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bentref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cyfagos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lle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mae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siopau</a:t>
            </a:r>
            <a:r>
              <a:rPr lang="en-GB" sz="1200" dirty="0">
                <a:solidFill>
                  <a:srgbClr val="006600"/>
                </a:solidFill>
              </a:rPr>
              <a:t> a </a:t>
            </a:r>
            <a:r>
              <a:rPr lang="en-GB" sz="1200" dirty="0" err="1">
                <a:solidFill>
                  <a:srgbClr val="006600"/>
                </a:solidFill>
              </a:rPr>
              <a:t>mwy</a:t>
            </a:r>
            <a:r>
              <a:rPr lang="en-GB" sz="1200" dirty="0">
                <a:solidFill>
                  <a:srgbClr val="006600"/>
                </a:solidFill>
              </a:rPr>
              <a:t> o </a:t>
            </a:r>
            <a:r>
              <a:rPr lang="en-GB" sz="1200" dirty="0" err="1">
                <a:solidFill>
                  <a:srgbClr val="006600"/>
                </a:solidFill>
              </a:rPr>
              <a:t>wasanaethau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apelio</a:t>
            </a:r>
            <a:r>
              <a:rPr lang="en-GB" sz="1200" dirty="0">
                <a:solidFill>
                  <a:srgbClr val="006600"/>
                </a:solidFill>
              </a:rPr>
              <a:t> at rai.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yr</a:t>
            </a:r>
            <a:r>
              <a:rPr lang="en-GB" sz="1200" dirty="0">
                <a:solidFill>
                  <a:srgbClr val="006600"/>
                </a:solidFill>
              </a:rPr>
              <a:t> un </a:t>
            </a:r>
            <a:r>
              <a:rPr lang="en-GB" sz="1200" dirty="0" err="1">
                <a:solidFill>
                  <a:srgbClr val="006600"/>
                </a:solidFill>
              </a:rPr>
              <a:t>modd</a:t>
            </a:r>
            <a:r>
              <a:rPr lang="en-GB" sz="1200" dirty="0">
                <a:solidFill>
                  <a:srgbClr val="006600"/>
                </a:solidFill>
              </a:rPr>
              <a:t>, </a:t>
            </a:r>
            <a:r>
              <a:rPr lang="en-GB" sz="1200" dirty="0" err="1">
                <a:solidFill>
                  <a:srgbClr val="006600"/>
                </a:solidFill>
              </a:rPr>
              <a:t>byddai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cartref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smtClean="0">
                <a:solidFill>
                  <a:srgbClr val="006600"/>
                </a:solidFill>
              </a:rPr>
              <a:t>modern a </a:t>
            </a:r>
            <a:r>
              <a:rPr lang="en-GB" sz="1200" dirty="0" err="1" smtClean="0">
                <a:solidFill>
                  <a:srgbClr val="006600"/>
                </a:solidFill>
              </a:rPr>
              <a:t>chlyd</a:t>
            </a:r>
            <a:r>
              <a:rPr lang="en-GB" sz="1200" dirty="0" smtClean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gydag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ystafell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ymolchi</a:t>
            </a:r>
            <a:r>
              <a:rPr lang="en-GB" sz="1200" dirty="0">
                <a:solidFill>
                  <a:srgbClr val="006600"/>
                </a:solidFill>
              </a:rPr>
              <a:t> a </a:t>
            </a:r>
            <a:r>
              <a:rPr lang="en-GB" sz="1200" dirty="0" err="1">
                <a:solidFill>
                  <a:srgbClr val="006600"/>
                </a:solidFill>
              </a:rPr>
              <a:t>thrydan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llawer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gwell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na’r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tyddynnod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oer</a:t>
            </a:r>
            <a:r>
              <a:rPr lang="en-GB" sz="1200" dirty="0">
                <a:solidFill>
                  <a:srgbClr val="006600"/>
                </a:solidFill>
              </a:rPr>
              <a:t> a hen </a:t>
            </a:r>
            <a:r>
              <a:rPr lang="en-GB" sz="1200" dirty="0" err="1">
                <a:solidFill>
                  <a:srgbClr val="006600"/>
                </a:solidFill>
              </a:rPr>
              <a:t>ffermdai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sydd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y </a:t>
            </a:r>
            <a:r>
              <a:rPr lang="en-GB" sz="1200" dirty="0" err="1">
                <a:solidFill>
                  <a:srgbClr val="006600"/>
                </a:solidFill>
              </a:rPr>
              <a:t>pentref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nawr</a:t>
            </a:r>
            <a:r>
              <a:rPr lang="en-GB" sz="1200" dirty="0">
                <a:solidFill>
                  <a:srgbClr val="006600"/>
                </a:solidFill>
              </a:rPr>
              <a:t>. </a:t>
            </a:r>
            <a:r>
              <a:rPr lang="en-GB" sz="1200" dirty="0" err="1">
                <a:solidFill>
                  <a:srgbClr val="006600"/>
                </a:solidFill>
              </a:rPr>
              <a:t>Rhaid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symud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gyda’r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 smtClean="0">
                <a:solidFill>
                  <a:srgbClr val="006600"/>
                </a:solidFill>
              </a:rPr>
              <a:t>oes</a:t>
            </a:r>
            <a:r>
              <a:rPr lang="en-GB" sz="1200" dirty="0" smtClean="0">
                <a:solidFill>
                  <a:srgbClr val="006600"/>
                </a:solidFill>
              </a:rPr>
              <a:t>! </a:t>
            </a:r>
            <a:r>
              <a:rPr lang="en-GB" sz="1200" dirty="0" err="1" smtClean="0">
                <a:solidFill>
                  <a:srgbClr val="006600"/>
                </a:solidFill>
              </a:rPr>
              <a:t>Ar</a:t>
            </a:r>
            <a:r>
              <a:rPr lang="en-GB" sz="1200" dirty="0" smtClean="0">
                <a:solidFill>
                  <a:srgbClr val="006600"/>
                </a:solidFill>
              </a:rPr>
              <a:t> </a:t>
            </a:r>
            <a:r>
              <a:rPr lang="en-GB" sz="1200" dirty="0">
                <a:solidFill>
                  <a:srgbClr val="006600"/>
                </a:solidFill>
              </a:rPr>
              <a:t>un </a:t>
            </a:r>
            <a:r>
              <a:rPr lang="en-GB" sz="1200" dirty="0" err="1">
                <a:solidFill>
                  <a:srgbClr val="006600"/>
                </a:solidFill>
              </a:rPr>
              <a:t>llaw</a:t>
            </a:r>
            <a:r>
              <a:rPr lang="en-GB" sz="1200" dirty="0">
                <a:solidFill>
                  <a:srgbClr val="006600"/>
                </a:solidFill>
              </a:rPr>
              <a:t>, </a:t>
            </a:r>
            <a:r>
              <a:rPr lang="en-GB" sz="1200" dirty="0" err="1">
                <a:solidFill>
                  <a:srgbClr val="006600"/>
                </a:solidFill>
              </a:rPr>
              <a:t>mae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Cyngor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Tref</a:t>
            </a:r>
            <a:r>
              <a:rPr lang="en-GB" sz="1200" dirty="0">
                <a:solidFill>
                  <a:srgbClr val="006600"/>
                </a:solidFill>
              </a:rPr>
              <a:t> y </a:t>
            </a:r>
            <a:r>
              <a:rPr lang="en-GB" sz="1200" dirty="0" err="1">
                <a:solidFill>
                  <a:srgbClr val="006600"/>
                </a:solidFill>
              </a:rPr>
              <a:t>Bala</a:t>
            </a:r>
            <a:r>
              <a:rPr lang="en-GB" sz="1200" dirty="0">
                <a:solidFill>
                  <a:srgbClr val="006600"/>
                </a:solidFill>
              </a:rPr>
              <a:t> o </a:t>
            </a:r>
            <a:r>
              <a:rPr lang="en-GB" sz="1200" dirty="0" err="1">
                <a:solidFill>
                  <a:srgbClr val="006600"/>
                </a:solidFill>
              </a:rPr>
              <a:t>blaid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adeiladu’r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argae</a:t>
            </a:r>
            <a:r>
              <a:rPr lang="en-GB" sz="1200" dirty="0">
                <a:solidFill>
                  <a:srgbClr val="006600"/>
                </a:solidFill>
              </a:rPr>
              <a:t> a </a:t>
            </a:r>
            <a:r>
              <a:rPr lang="en-GB" sz="1200" dirty="0" err="1">
                <a:solidFill>
                  <a:srgbClr val="006600"/>
                </a:solidFill>
              </a:rPr>
              <a:t>boddi’r</a:t>
            </a:r>
            <a:r>
              <a:rPr lang="en-GB" sz="1200" dirty="0">
                <a:solidFill>
                  <a:srgbClr val="006600"/>
                </a:solidFill>
              </a:rPr>
              <a:t> cwm am y </a:t>
            </a:r>
            <a:r>
              <a:rPr lang="en-GB" sz="1200" dirty="0" err="1">
                <a:solidFill>
                  <a:srgbClr val="006600"/>
                </a:solidFill>
              </a:rPr>
              <a:t>byddai’n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creu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nifer</a:t>
            </a:r>
            <a:r>
              <a:rPr lang="en-GB" sz="1200" dirty="0">
                <a:solidFill>
                  <a:srgbClr val="006600"/>
                </a:solidFill>
              </a:rPr>
              <a:t> o </a:t>
            </a:r>
            <a:r>
              <a:rPr lang="en-GB" sz="1200" dirty="0" err="1">
                <a:solidFill>
                  <a:srgbClr val="006600"/>
                </a:solidFill>
              </a:rPr>
              <a:t>swyddi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sydd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eu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hangen</a:t>
            </a:r>
            <a:r>
              <a:rPr lang="en-GB" sz="1200" dirty="0">
                <a:solidFill>
                  <a:srgbClr val="006600"/>
                </a:solidFill>
              </a:rPr>
              <a:t>. Cred </a:t>
            </a:r>
            <a:r>
              <a:rPr lang="en-GB" sz="1200" dirty="0" err="1">
                <a:solidFill>
                  <a:srgbClr val="006600"/>
                </a:solidFill>
              </a:rPr>
              <a:t>rhai</a:t>
            </a:r>
            <a:r>
              <a:rPr lang="en-GB" sz="1200" dirty="0">
                <a:solidFill>
                  <a:srgbClr val="006600"/>
                </a:solidFill>
              </a:rPr>
              <a:t> y </a:t>
            </a:r>
            <a:r>
              <a:rPr lang="en-GB" sz="1200" dirty="0" err="1">
                <a:solidFill>
                  <a:srgbClr val="006600"/>
                </a:solidFill>
              </a:rPr>
              <a:t>byddai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galw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mawr</a:t>
            </a:r>
            <a:r>
              <a:rPr lang="en-GB" sz="1200" dirty="0">
                <a:solidFill>
                  <a:srgbClr val="006600"/>
                </a:solidFill>
              </a:rPr>
              <a:t> am </a:t>
            </a:r>
            <a:r>
              <a:rPr lang="en-GB" sz="1200" dirty="0" err="1">
                <a:solidFill>
                  <a:srgbClr val="006600"/>
                </a:solidFill>
              </a:rPr>
              <a:t>weithwyr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gyda’r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holl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waith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clirio</a:t>
            </a:r>
            <a:r>
              <a:rPr lang="en-GB" sz="1200" dirty="0">
                <a:solidFill>
                  <a:srgbClr val="006600"/>
                </a:solidFill>
              </a:rPr>
              <a:t>, </a:t>
            </a:r>
            <a:r>
              <a:rPr lang="en-GB" sz="1200" dirty="0" err="1">
                <a:solidFill>
                  <a:srgbClr val="006600"/>
                </a:solidFill>
              </a:rPr>
              <a:t>adeiladu</a:t>
            </a:r>
            <a:r>
              <a:rPr lang="en-GB" sz="1200" dirty="0">
                <a:solidFill>
                  <a:srgbClr val="006600"/>
                </a:solidFill>
              </a:rPr>
              <a:t> a </a:t>
            </a:r>
            <a:r>
              <a:rPr lang="en-GB" sz="1200" dirty="0" err="1">
                <a:solidFill>
                  <a:srgbClr val="006600"/>
                </a:solidFill>
              </a:rPr>
              <a:t>chynnal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safle’r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argae</a:t>
            </a:r>
            <a:r>
              <a:rPr lang="en-GB" sz="1200" dirty="0">
                <a:solidFill>
                  <a:srgbClr val="006600"/>
                </a:solidFill>
              </a:rPr>
              <a:t>. </a:t>
            </a:r>
            <a:r>
              <a:rPr lang="en-GB" sz="1200" dirty="0" err="1">
                <a:solidFill>
                  <a:srgbClr val="006600"/>
                </a:solidFill>
              </a:rPr>
              <a:t>Mae’r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gymdeithas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chwâl</a:t>
            </a:r>
            <a:r>
              <a:rPr lang="en-GB" sz="1200" dirty="0">
                <a:solidFill>
                  <a:srgbClr val="006600"/>
                </a:solidFill>
              </a:rPr>
              <a:t>. Mae </a:t>
            </a:r>
            <a:r>
              <a:rPr lang="en-GB" sz="1200" dirty="0" err="1">
                <a:solidFill>
                  <a:srgbClr val="006600"/>
                </a:solidFill>
              </a:rPr>
              <a:t>ambell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deulu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wedi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hel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eu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pac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barod</a:t>
            </a:r>
            <a:r>
              <a:rPr lang="en-GB" sz="1200" dirty="0">
                <a:solidFill>
                  <a:srgbClr val="006600"/>
                </a:solidFill>
              </a:rPr>
              <a:t> a </a:t>
            </a:r>
            <a:r>
              <a:rPr lang="en-GB" sz="1200" dirty="0" err="1">
                <a:solidFill>
                  <a:srgbClr val="006600"/>
                </a:solidFill>
              </a:rPr>
              <a:t>gadael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cyn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i’r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penderfyniad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gael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ei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gadarnhau</a:t>
            </a:r>
            <a:r>
              <a:rPr lang="en-GB" sz="1200" dirty="0">
                <a:solidFill>
                  <a:srgbClr val="006600"/>
                </a:solidFill>
              </a:rPr>
              <a:t>. </a:t>
            </a:r>
            <a:r>
              <a:rPr lang="en-GB" sz="1200" dirty="0" err="1">
                <a:solidFill>
                  <a:srgbClr val="006600"/>
                </a:solidFill>
              </a:rPr>
              <a:t>Ystyrir</a:t>
            </a:r>
            <a:r>
              <a:rPr lang="en-GB" sz="1200" dirty="0">
                <a:solidFill>
                  <a:srgbClr val="006600"/>
                </a:solidFill>
              </a:rPr>
              <a:t> y </a:t>
            </a:r>
            <a:r>
              <a:rPr lang="en-GB" sz="1200" dirty="0" err="1">
                <a:solidFill>
                  <a:srgbClr val="006600"/>
                </a:solidFill>
              </a:rPr>
              <a:t>byddai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rheoli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llif</a:t>
            </a:r>
            <a:r>
              <a:rPr lang="en-GB" sz="1200" dirty="0">
                <a:solidFill>
                  <a:srgbClr val="006600"/>
                </a:solidFill>
              </a:rPr>
              <a:t> y </a:t>
            </a:r>
            <a:r>
              <a:rPr lang="en-GB" sz="1200" dirty="0" err="1">
                <a:solidFill>
                  <a:srgbClr val="006600"/>
                </a:solidFill>
              </a:rPr>
              <a:t>dŵr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o’r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Afon</a:t>
            </a:r>
            <a:r>
              <a:rPr lang="en-GB" sz="1200" dirty="0">
                <a:solidFill>
                  <a:srgbClr val="006600"/>
                </a:solidFill>
              </a:rPr>
              <a:t> Tryweryn o </a:t>
            </a:r>
            <a:r>
              <a:rPr lang="en-GB" sz="1200" dirty="0" err="1">
                <a:solidFill>
                  <a:srgbClr val="006600"/>
                </a:solidFill>
              </a:rPr>
              <a:t>fudd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i’r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gymdeithas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ehangach</a:t>
            </a:r>
            <a:r>
              <a:rPr lang="en-GB" sz="1200" dirty="0">
                <a:solidFill>
                  <a:srgbClr val="006600"/>
                </a:solidFill>
              </a:rPr>
              <a:t> ac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sicrhau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na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fyddai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llifogydd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nhref</a:t>
            </a:r>
            <a:r>
              <a:rPr lang="en-GB" sz="1200" dirty="0">
                <a:solidFill>
                  <a:srgbClr val="006600"/>
                </a:solidFill>
              </a:rPr>
              <a:t> y </a:t>
            </a:r>
            <a:r>
              <a:rPr lang="en-GB" sz="1200" dirty="0" err="1">
                <a:solidFill>
                  <a:srgbClr val="006600"/>
                </a:solidFill>
              </a:rPr>
              <a:t>Bala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ymhen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blynyddoedd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i</a:t>
            </a:r>
            <a:r>
              <a:rPr lang="en-GB" sz="1200" dirty="0">
                <a:solidFill>
                  <a:srgbClr val="006600"/>
                </a:solidFill>
              </a:rPr>
              <a:t> </a:t>
            </a:r>
            <a:r>
              <a:rPr lang="en-GB" sz="1200" dirty="0" err="1">
                <a:solidFill>
                  <a:srgbClr val="006600"/>
                </a:solidFill>
              </a:rPr>
              <a:t>ddod</a:t>
            </a:r>
            <a:r>
              <a:rPr lang="en-GB" sz="1200" dirty="0">
                <a:solidFill>
                  <a:srgbClr val="006600"/>
                </a:solidFill>
              </a:rPr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>
                <a:solidFill>
                  <a:srgbClr val="FF0000"/>
                </a:solidFill>
              </a:rPr>
              <a:t>Ar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llaw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arall</a:t>
            </a:r>
            <a:r>
              <a:rPr lang="en-GB" sz="1200" dirty="0">
                <a:solidFill>
                  <a:srgbClr val="FF0000"/>
                </a:solidFill>
              </a:rPr>
              <a:t>, </a:t>
            </a:r>
            <a:r>
              <a:rPr lang="en-GB" sz="1200" dirty="0" err="1">
                <a:solidFill>
                  <a:srgbClr val="FF0000"/>
                </a:solidFill>
              </a:rPr>
              <a:t>mae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yna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ddadleuon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cryf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erbyn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boddi’r</a:t>
            </a:r>
            <a:r>
              <a:rPr lang="en-GB" sz="1200" dirty="0">
                <a:solidFill>
                  <a:srgbClr val="FF0000"/>
                </a:solidFill>
              </a:rPr>
              <a:t> cwm. Beth am </a:t>
            </a:r>
            <a:r>
              <a:rPr lang="en-GB" sz="1200" dirty="0" err="1">
                <a:solidFill>
                  <a:srgbClr val="FF0000"/>
                </a:solidFill>
              </a:rPr>
              <a:t>ddiogelu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treftadaeth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diwylliant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pentref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Cymreig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hwn</a:t>
            </a:r>
            <a:r>
              <a:rPr lang="en-GB" sz="1200" dirty="0">
                <a:solidFill>
                  <a:srgbClr val="FF0000"/>
                </a:solidFill>
              </a:rPr>
              <a:t>? Mae </a:t>
            </a:r>
            <a:r>
              <a:rPr lang="en-GB" sz="1200" dirty="0" err="1">
                <a:solidFill>
                  <a:srgbClr val="FF0000"/>
                </a:solidFill>
              </a:rPr>
              <a:t>hi’n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gymuned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glos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chanddi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nifer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helaeth</a:t>
            </a:r>
            <a:r>
              <a:rPr lang="en-GB" sz="1200" dirty="0">
                <a:solidFill>
                  <a:srgbClr val="FF0000"/>
                </a:solidFill>
              </a:rPr>
              <a:t> o </a:t>
            </a:r>
            <a:r>
              <a:rPr lang="en-GB" sz="1200" dirty="0" err="1">
                <a:solidFill>
                  <a:srgbClr val="FF0000"/>
                </a:solidFill>
              </a:rPr>
              <a:t>siaradwyr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Cymraeg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wedi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byw</a:t>
            </a:r>
            <a:r>
              <a:rPr lang="en-GB" sz="1200" dirty="0">
                <a:solidFill>
                  <a:srgbClr val="FF0000"/>
                </a:solidFill>
              </a:rPr>
              <a:t> a bod </a:t>
            </a:r>
            <a:r>
              <a:rPr lang="en-GB" sz="1200" dirty="0" err="1">
                <a:solidFill>
                  <a:srgbClr val="FF0000"/>
                </a:solidFill>
              </a:rPr>
              <a:t>yma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ers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cenedlaethau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yr un </a:t>
            </a:r>
            <a:r>
              <a:rPr lang="en-GB" sz="1200" dirty="0" err="1">
                <a:solidFill>
                  <a:srgbClr val="FF0000"/>
                </a:solidFill>
              </a:rPr>
              <a:t>modd</a:t>
            </a:r>
            <a:r>
              <a:rPr lang="en-GB" sz="1200" dirty="0">
                <a:solidFill>
                  <a:srgbClr val="FF0000"/>
                </a:solidFill>
              </a:rPr>
              <a:t>, y </a:t>
            </a:r>
            <a:r>
              <a:rPr lang="en-GB" sz="1200" dirty="0" err="1">
                <a:solidFill>
                  <a:srgbClr val="FF0000"/>
                </a:solidFill>
              </a:rPr>
              <a:t>capel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ysgol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yw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canolbwynt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 smtClean="0">
                <a:solidFill>
                  <a:srgbClr val="FF0000"/>
                </a:solidFill>
              </a:rPr>
              <a:t>gymuned</a:t>
            </a:r>
            <a:r>
              <a:rPr lang="en-GB" sz="1200" dirty="0" smtClean="0">
                <a:solidFill>
                  <a:srgbClr val="FF0000"/>
                </a:solidFill>
              </a:rPr>
              <a:t>, </a:t>
            </a:r>
            <a:r>
              <a:rPr lang="en-GB" sz="1200" dirty="0" err="1" smtClean="0">
                <a:solidFill>
                  <a:srgbClr val="FF0000"/>
                </a:solidFill>
              </a:rPr>
              <a:t>oherwydd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maen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nhw’n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ganolfannau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diwylliannol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sy’n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cynnal</a:t>
            </a:r>
            <a:r>
              <a:rPr lang="en-GB" sz="1200" dirty="0">
                <a:solidFill>
                  <a:srgbClr val="FF0000"/>
                </a:solidFill>
              </a:rPr>
              <a:t> eisteddfodau, </a:t>
            </a:r>
            <a:r>
              <a:rPr lang="en-GB" sz="1200" dirty="0" err="1">
                <a:solidFill>
                  <a:srgbClr val="FF0000"/>
                </a:solidFill>
              </a:rPr>
              <a:t>cyngherddau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dosbarthiadau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nos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aml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Byddai’r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effaith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deuluoedd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unigol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un </a:t>
            </a:r>
            <a:r>
              <a:rPr lang="en-GB" sz="1200" dirty="0" err="1">
                <a:solidFill>
                  <a:srgbClr val="FF0000"/>
                </a:solidFill>
              </a:rPr>
              <a:t>andwyol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Claddwyd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anwyliaid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iddynt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fynwent</a:t>
            </a:r>
            <a:r>
              <a:rPr lang="en-GB" sz="1200" dirty="0">
                <a:solidFill>
                  <a:srgbClr val="FF0000"/>
                </a:solidFill>
              </a:rPr>
              <a:t>. Mae </a:t>
            </a:r>
            <a:r>
              <a:rPr lang="en-GB" sz="1200" dirty="0" err="1">
                <a:solidFill>
                  <a:srgbClr val="FF0000"/>
                </a:solidFill>
              </a:rPr>
              <a:t>rhai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anghytuno’n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gryf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dylai’r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meirw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hynny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gael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symud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safle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arall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Mi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fydd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bobl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colli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bywoliaeth</a:t>
            </a:r>
            <a:r>
              <a:rPr lang="en-GB" sz="1200" dirty="0">
                <a:solidFill>
                  <a:srgbClr val="FF0000"/>
                </a:solidFill>
              </a:rPr>
              <a:t> - </a:t>
            </a:r>
            <a:r>
              <a:rPr lang="en-GB" sz="1200" dirty="0" err="1">
                <a:solidFill>
                  <a:srgbClr val="FF0000"/>
                </a:solidFill>
              </a:rPr>
              <a:t>yr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athrawon</a:t>
            </a:r>
            <a:r>
              <a:rPr lang="en-GB" sz="1200" dirty="0">
                <a:solidFill>
                  <a:srgbClr val="FF0000"/>
                </a:solidFill>
              </a:rPr>
              <a:t>, </a:t>
            </a:r>
            <a:r>
              <a:rPr lang="en-GB" sz="1200" dirty="0" err="1">
                <a:solidFill>
                  <a:srgbClr val="FF0000"/>
                </a:solidFill>
              </a:rPr>
              <a:t>gweision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fferm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gweinidog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Mae’r</a:t>
            </a:r>
            <a:r>
              <a:rPr lang="en-GB" sz="1200" dirty="0">
                <a:solidFill>
                  <a:srgbClr val="FF0000"/>
                </a:solidFill>
              </a:rPr>
              <a:t> mater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chwalu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perthynas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bobl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â’i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gilydd</a:t>
            </a:r>
            <a:r>
              <a:rPr lang="en-GB" sz="1200" dirty="0">
                <a:solidFill>
                  <a:srgbClr val="FF0000"/>
                </a:solidFill>
              </a:rPr>
              <a:t>. Mae </a:t>
            </a:r>
            <a:r>
              <a:rPr lang="en-GB" sz="1200" dirty="0" err="1">
                <a:solidFill>
                  <a:srgbClr val="FF0000"/>
                </a:solidFill>
              </a:rPr>
              <a:t>rhai</a:t>
            </a:r>
            <a:r>
              <a:rPr lang="en-GB" sz="1200" dirty="0">
                <a:solidFill>
                  <a:srgbClr val="FF0000"/>
                </a:solidFill>
              </a:rPr>
              <a:t> am </a:t>
            </a:r>
            <a:r>
              <a:rPr lang="en-GB" sz="1200" dirty="0" err="1">
                <a:solidFill>
                  <a:srgbClr val="FF0000"/>
                </a:solidFill>
              </a:rPr>
              <a:t>symud</a:t>
            </a:r>
            <a:r>
              <a:rPr lang="en-GB" sz="1200" dirty="0">
                <a:solidFill>
                  <a:srgbClr val="FF0000"/>
                </a:solidFill>
              </a:rPr>
              <a:t> ac </a:t>
            </a:r>
            <a:r>
              <a:rPr lang="en-GB" sz="1200" dirty="0" err="1">
                <a:solidFill>
                  <a:srgbClr val="FF0000"/>
                </a:solidFill>
              </a:rPr>
              <a:t>eraill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benderfynol</a:t>
            </a:r>
            <a:r>
              <a:rPr lang="en-GB" sz="1200" dirty="0">
                <a:solidFill>
                  <a:srgbClr val="FF0000"/>
                </a:solidFill>
              </a:rPr>
              <a:t> o </a:t>
            </a:r>
            <a:r>
              <a:rPr lang="en-GB" sz="1200" dirty="0" err="1">
                <a:solidFill>
                  <a:srgbClr val="FF0000"/>
                </a:solidFill>
              </a:rPr>
              <a:t>aros</a:t>
            </a:r>
            <a:r>
              <a:rPr lang="en-GB" sz="1200" dirty="0">
                <a:solidFill>
                  <a:srgbClr val="FF0000"/>
                </a:solidFill>
              </a:rPr>
              <a:t> ac </a:t>
            </a:r>
            <a:r>
              <a:rPr lang="en-GB" sz="1200" dirty="0" err="1">
                <a:solidFill>
                  <a:srgbClr val="FF0000"/>
                </a:solidFill>
              </a:rPr>
              <a:t>ymladd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argae.Cred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rhai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fod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yna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gwmwl</a:t>
            </a:r>
            <a:r>
              <a:rPr lang="en-GB" sz="1200" dirty="0">
                <a:solidFill>
                  <a:srgbClr val="FF0000"/>
                </a:solidFill>
              </a:rPr>
              <a:t> du </a:t>
            </a:r>
            <a:r>
              <a:rPr lang="en-GB" sz="1200" dirty="0" err="1">
                <a:solidFill>
                  <a:srgbClr val="FF0000"/>
                </a:solidFill>
              </a:rPr>
              <a:t>dros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blentyndod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holl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blant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Capel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Celyn</a:t>
            </a:r>
            <a:r>
              <a:rPr lang="en-GB" sz="1200" dirty="0">
                <a:solidFill>
                  <a:srgbClr val="FF0000"/>
                </a:solidFill>
              </a:rPr>
              <a:t>. Ni </a:t>
            </a:r>
            <a:r>
              <a:rPr lang="en-GB" sz="1200" dirty="0" err="1">
                <a:solidFill>
                  <a:srgbClr val="FF0000"/>
                </a:solidFill>
              </a:rPr>
              <a:t>fyddant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gallu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crwydro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caeau’r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ardal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ymhen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rhai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blynyddoedd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os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argae’n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cael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hadeiladu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Gofynnir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>pam </a:t>
            </a:r>
            <a:r>
              <a:rPr lang="en-GB" sz="1200" dirty="0" err="1" smtClean="0">
                <a:solidFill>
                  <a:srgbClr val="FF0000"/>
                </a:solidFill>
              </a:rPr>
              <a:t>mae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rhaid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difetha</a:t>
            </a:r>
            <a:r>
              <a:rPr lang="en-GB" sz="1200" dirty="0">
                <a:solidFill>
                  <a:srgbClr val="FF0000"/>
                </a:solidFill>
              </a:rPr>
              <a:t> cwm </a:t>
            </a:r>
            <a:r>
              <a:rPr lang="en-GB" sz="1200" dirty="0" err="1">
                <a:solidFill>
                  <a:srgbClr val="FF0000"/>
                </a:solidFill>
              </a:rPr>
              <a:t>prydferth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sydd</a:t>
            </a:r>
            <a:r>
              <a:rPr lang="en-GB" sz="1200" dirty="0">
                <a:solidFill>
                  <a:srgbClr val="FF0000"/>
                </a:solidFill>
              </a:rPr>
              <a:t> ag </a:t>
            </a:r>
            <a:r>
              <a:rPr lang="en-GB" sz="1200" dirty="0" err="1">
                <a:solidFill>
                  <a:srgbClr val="FF0000"/>
                </a:solidFill>
              </a:rPr>
              <a:t>amgylchedd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cyfoethog</a:t>
            </a:r>
            <a:r>
              <a:rPr lang="en-GB" sz="1200" dirty="0">
                <a:solidFill>
                  <a:srgbClr val="FF0000"/>
                </a:solidFill>
              </a:rPr>
              <a:t>? Beth </a:t>
            </a:r>
            <a:r>
              <a:rPr lang="en-GB" sz="1200" dirty="0" err="1">
                <a:solidFill>
                  <a:srgbClr val="FF0000"/>
                </a:solidFill>
              </a:rPr>
              <a:t>fydd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digwydd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i’r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holl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fywyd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gwyllt</a:t>
            </a:r>
            <a:r>
              <a:rPr lang="en-GB" sz="1200" dirty="0">
                <a:solidFill>
                  <a:srgbClr val="FF0000"/>
                </a:solidFill>
              </a:rPr>
              <a:t>? ‘</a:t>
            </a:r>
            <a:r>
              <a:rPr lang="en-GB" sz="1200" dirty="0" err="1">
                <a:solidFill>
                  <a:srgbClr val="FF0000"/>
                </a:solidFill>
              </a:rPr>
              <a:t>Dyw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pawb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ddim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cytuno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gyda’r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cyngor</a:t>
            </a:r>
            <a:r>
              <a:rPr lang="en-GB" sz="1200" dirty="0">
                <a:solidFill>
                  <a:srgbClr val="FF0000"/>
                </a:solidFill>
              </a:rPr>
              <a:t>. Does dim </a:t>
            </a:r>
            <a:r>
              <a:rPr lang="en-GB" sz="1200" dirty="0" err="1" smtClean="0">
                <a:solidFill>
                  <a:srgbClr val="FF0000"/>
                </a:solidFill>
              </a:rPr>
              <a:t>sicrwydd</a:t>
            </a:r>
            <a:r>
              <a:rPr lang="en-GB" sz="1200" dirty="0" smtClean="0">
                <a:solidFill>
                  <a:srgbClr val="FF0000"/>
                </a:solidFill>
              </a:rPr>
              <a:t> y </a:t>
            </a:r>
            <a:r>
              <a:rPr lang="en-GB" sz="1200" dirty="0" err="1" smtClean="0">
                <a:solidFill>
                  <a:srgbClr val="FF0000"/>
                </a:solidFill>
              </a:rPr>
              <a:t>bydd</a:t>
            </a:r>
            <a:r>
              <a:rPr lang="en-GB" sz="1200" dirty="0" smtClean="0">
                <a:solidFill>
                  <a:srgbClr val="FF0000"/>
                </a:solidFill>
              </a:rPr>
              <a:t> y </a:t>
            </a:r>
            <a:r>
              <a:rPr lang="en-GB" sz="1200" dirty="0" err="1" smtClean="0">
                <a:solidFill>
                  <a:srgbClr val="FF0000"/>
                </a:solidFill>
              </a:rPr>
              <a:t>gwaith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adeiladu'n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cael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ei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roi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i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bobl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ardal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Disgwylir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lorïau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cheir</a:t>
            </a:r>
            <a:r>
              <a:rPr lang="en-GB" sz="1200" dirty="0">
                <a:solidFill>
                  <a:srgbClr val="FF0000"/>
                </a:solidFill>
              </a:rPr>
              <a:t> di-</a:t>
            </a:r>
            <a:r>
              <a:rPr lang="en-GB" sz="1200" dirty="0" err="1">
                <a:solidFill>
                  <a:srgbClr val="FF0000"/>
                </a:solidFill>
              </a:rPr>
              <a:t>ri’n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heidio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nôl</a:t>
            </a:r>
            <a:r>
              <a:rPr lang="en-GB" sz="1200" dirty="0">
                <a:solidFill>
                  <a:srgbClr val="FF0000"/>
                </a:solidFill>
              </a:rPr>
              <a:t> ac </a:t>
            </a:r>
            <a:r>
              <a:rPr lang="en-GB" sz="1200" dirty="0" err="1">
                <a:solidFill>
                  <a:srgbClr val="FF0000"/>
                </a:solidFill>
              </a:rPr>
              <a:t>ymlaen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ystod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gwaith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adeiladu</a:t>
            </a:r>
            <a:r>
              <a:rPr lang="en-GB" sz="1200" dirty="0">
                <a:solidFill>
                  <a:srgbClr val="FF0000"/>
                </a:solidFill>
              </a:rPr>
              <a:t>. Ni </a:t>
            </a:r>
            <a:r>
              <a:rPr lang="en-GB" sz="1200" dirty="0" err="1">
                <a:solidFill>
                  <a:srgbClr val="FF0000"/>
                </a:solidFill>
              </a:rPr>
              <a:t>fydd</a:t>
            </a:r>
            <a:r>
              <a:rPr lang="en-GB" sz="1200" dirty="0">
                <a:solidFill>
                  <a:srgbClr val="FF0000"/>
                </a:solidFill>
              </a:rPr>
              <a:t> y cwm </a:t>
            </a:r>
            <a:r>
              <a:rPr lang="en-GB" sz="1200" dirty="0" err="1">
                <a:solidFill>
                  <a:srgbClr val="FF0000"/>
                </a:solidFill>
              </a:rPr>
              <a:t>fyth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yr</a:t>
            </a:r>
            <a:r>
              <a:rPr lang="en-GB" sz="1200" dirty="0">
                <a:solidFill>
                  <a:srgbClr val="FF0000"/>
                </a:solidFill>
              </a:rPr>
              <a:t> un </a:t>
            </a:r>
            <a:r>
              <a:rPr lang="en-GB" sz="1200" dirty="0" err="1">
                <a:solidFill>
                  <a:srgbClr val="FF0000"/>
                </a:solidFill>
              </a:rPr>
              <a:t>fath</a:t>
            </a:r>
            <a:r>
              <a:rPr lang="en-GB" sz="1200" dirty="0">
                <a:solidFill>
                  <a:srgbClr val="FF0000"/>
                </a:solidFill>
              </a:rPr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5508625" y="476250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tx2"/>
                </a:solidFill>
              </a:rPr>
              <a:t>Paragraffau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/>
              <a:t>       </a:t>
            </a:r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modern </a:t>
            </a:r>
            <a:r>
              <a:rPr lang="en-GB" sz="1200" dirty="0" smtClean="0"/>
              <a:t>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4067175" y="404813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0099"/>
                </a:solidFill>
              </a:rPr>
              <a:t>Cyflwyniad yn nodi’r ddadl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>
                <a:solidFill>
                  <a:srgbClr val="000099"/>
                </a:solidFill>
              </a:rPr>
              <a:t>       </a:t>
            </a:r>
            <a:r>
              <a:rPr lang="en-GB" sz="1200" dirty="0" err="1">
                <a:solidFill>
                  <a:srgbClr val="000099"/>
                </a:solidFill>
              </a:rPr>
              <a:t>Ers</a:t>
            </a:r>
            <a:r>
              <a:rPr lang="en-GB" sz="1200" dirty="0">
                <a:solidFill>
                  <a:srgbClr val="000099"/>
                </a:solidFill>
              </a:rPr>
              <a:t> 1955 </a:t>
            </a:r>
            <a:r>
              <a:rPr lang="en-GB" sz="1200" dirty="0" err="1">
                <a:solidFill>
                  <a:srgbClr val="000099"/>
                </a:solidFill>
              </a:rPr>
              <a:t>mae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bygythiad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wedi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bodoli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yng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Nghapel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Celyn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bydd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bobl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gorfod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symud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er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mwyn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gallu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adeiladu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cronfa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ddŵr</a:t>
            </a:r>
            <a:r>
              <a:rPr lang="en-GB" sz="1200" dirty="0">
                <a:solidFill>
                  <a:srgbClr val="000099"/>
                </a:solidFill>
              </a:rPr>
              <a:t>. Fe </a:t>
            </a:r>
            <a:r>
              <a:rPr lang="en-GB" sz="1200" dirty="0" err="1">
                <a:solidFill>
                  <a:srgbClr val="000099"/>
                </a:solidFill>
              </a:rPr>
              <a:t>fydd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gronfa’n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darparu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dŵr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yfed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glân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gyfer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dinas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Lerpwl</a:t>
            </a:r>
            <a:r>
              <a:rPr lang="en-GB" sz="1200" dirty="0">
                <a:solidFill>
                  <a:srgbClr val="000099"/>
                </a:solidFill>
              </a:rPr>
              <a:t>, </a:t>
            </a:r>
            <a:r>
              <a:rPr lang="en-GB" sz="1200" dirty="0" err="1">
                <a:solidFill>
                  <a:srgbClr val="000099"/>
                </a:solidFill>
              </a:rPr>
              <a:t>sydd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wrthi’n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tyfu’n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gyflym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iawn</a:t>
            </a:r>
            <a:r>
              <a:rPr lang="en-GB" sz="1200" dirty="0">
                <a:solidFill>
                  <a:srgbClr val="000099"/>
                </a:solidFill>
              </a:rPr>
              <a:t>.</a:t>
            </a:r>
          </a:p>
          <a:p>
            <a:r>
              <a:rPr lang="en-GB" sz="1200" dirty="0"/>
              <a:t> 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4067175" y="404813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0099"/>
                </a:solidFill>
              </a:rPr>
              <a:t>Cyflwyniad yn nodi’r ddadl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006600"/>
                </a:solidFill>
              </a:rPr>
              <a:t>Dadl</a:t>
            </a:r>
            <a:r>
              <a:rPr lang="en-GB" b="1">
                <a:solidFill>
                  <a:srgbClr val="FF0000"/>
                </a:solidFill>
              </a:rPr>
              <a:t> o blaid </a:t>
            </a:r>
            <a:r>
              <a:rPr lang="en-GB" b="1">
                <a:solidFill>
                  <a:srgbClr val="006600"/>
                </a:solidFill>
              </a:rPr>
              <a:t>ac </a:t>
            </a:r>
            <a:r>
              <a:rPr lang="en-GB" b="1">
                <a:solidFill>
                  <a:srgbClr val="000099"/>
                </a:solidFill>
              </a:rPr>
              <a:t>yn erbyn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006600"/>
                </a:solidFill>
              </a:rPr>
              <a:t>gyda thystiolaeth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        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wir</a:t>
            </a:r>
            <a:r>
              <a:rPr lang="en-GB" sz="1200" dirty="0">
                <a:solidFill>
                  <a:srgbClr val="FF0000"/>
                </a:solidFill>
              </a:rPr>
              <a:t>, </a:t>
            </a:r>
            <a:r>
              <a:rPr lang="en-GB" sz="1200" dirty="0" err="1">
                <a:solidFill>
                  <a:srgbClr val="FF0000"/>
                </a:solidFill>
              </a:rPr>
              <a:t>mae’r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addewid</a:t>
            </a:r>
            <a:r>
              <a:rPr lang="en-GB" sz="1200" dirty="0">
                <a:solidFill>
                  <a:srgbClr val="FF0000"/>
                </a:solidFill>
              </a:rPr>
              <a:t> o </a:t>
            </a:r>
            <a:r>
              <a:rPr lang="en-GB" sz="1200" dirty="0" err="1">
                <a:solidFill>
                  <a:srgbClr val="FF0000"/>
                </a:solidFill>
              </a:rPr>
              <a:t>gartref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newydd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nes</a:t>
            </a:r>
            <a:r>
              <a:rPr lang="en-GB" sz="1200" dirty="0">
                <a:solidFill>
                  <a:srgbClr val="FF0000"/>
                </a:solidFill>
              </a:rPr>
              <a:t> at </a:t>
            </a:r>
            <a:r>
              <a:rPr lang="en-GB" sz="1200" dirty="0" err="1">
                <a:solidFill>
                  <a:srgbClr val="FF0000"/>
                </a:solidFill>
              </a:rPr>
              <a:t>dref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Bala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neu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bentref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cyfagos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lle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mae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siopau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mwy</a:t>
            </a:r>
            <a:r>
              <a:rPr lang="en-GB" sz="1200" dirty="0">
                <a:solidFill>
                  <a:srgbClr val="FF0000"/>
                </a:solidFill>
              </a:rPr>
              <a:t> o </a:t>
            </a:r>
            <a:r>
              <a:rPr lang="en-GB" sz="1200" dirty="0" err="1">
                <a:solidFill>
                  <a:srgbClr val="FF0000"/>
                </a:solidFill>
              </a:rPr>
              <a:t>wasanaethau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apelio</a:t>
            </a:r>
            <a:r>
              <a:rPr lang="en-GB" sz="1200" dirty="0">
                <a:solidFill>
                  <a:srgbClr val="FF0000"/>
                </a:solidFill>
              </a:rPr>
              <a:t> at rai.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yr</a:t>
            </a:r>
            <a:r>
              <a:rPr lang="en-GB" sz="1200" dirty="0">
                <a:solidFill>
                  <a:srgbClr val="FF0000"/>
                </a:solidFill>
              </a:rPr>
              <a:t> un </a:t>
            </a:r>
            <a:r>
              <a:rPr lang="en-GB" sz="1200" dirty="0" err="1">
                <a:solidFill>
                  <a:srgbClr val="FF0000"/>
                </a:solidFill>
              </a:rPr>
              <a:t>modd</a:t>
            </a:r>
            <a:r>
              <a:rPr lang="en-GB" sz="1200" dirty="0">
                <a:solidFill>
                  <a:srgbClr val="FF0000"/>
                </a:solidFill>
              </a:rPr>
              <a:t>, </a:t>
            </a:r>
            <a:r>
              <a:rPr lang="en-GB" sz="1200" dirty="0" err="1">
                <a:solidFill>
                  <a:srgbClr val="FF0000"/>
                </a:solidFill>
              </a:rPr>
              <a:t>byddai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cartref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>modern a </a:t>
            </a:r>
            <a:r>
              <a:rPr lang="en-GB" sz="1200" dirty="0" err="1" smtClean="0">
                <a:solidFill>
                  <a:srgbClr val="FF0000"/>
                </a:solidFill>
              </a:rPr>
              <a:t>chlyd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gydag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ystafell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ymolchi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thrydan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llawer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gwell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na’r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tyddynnod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oer</a:t>
            </a:r>
            <a:r>
              <a:rPr lang="en-GB" sz="1200" dirty="0">
                <a:solidFill>
                  <a:srgbClr val="FF0000"/>
                </a:solidFill>
              </a:rPr>
              <a:t> a hen </a:t>
            </a:r>
            <a:r>
              <a:rPr lang="en-GB" sz="1200" dirty="0" err="1">
                <a:solidFill>
                  <a:srgbClr val="FF0000"/>
                </a:solidFill>
              </a:rPr>
              <a:t>ffermdai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pentref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nawr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Rhaid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symud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gyda’r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 smtClean="0">
                <a:solidFill>
                  <a:srgbClr val="FF0000"/>
                </a:solidFill>
              </a:rPr>
              <a:t>oes</a:t>
            </a:r>
            <a:r>
              <a:rPr lang="en-GB" sz="1200" dirty="0" smtClean="0">
                <a:solidFill>
                  <a:srgbClr val="FF0000"/>
                </a:solidFill>
              </a:rPr>
              <a:t>! </a:t>
            </a:r>
            <a:r>
              <a:rPr lang="en-GB" sz="1200" dirty="0" err="1" smtClean="0">
                <a:solidFill>
                  <a:srgbClr val="FF0000"/>
                </a:solidFill>
              </a:rPr>
              <a:t>Ar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>
                <a:solidFill>
                  <a:srgbClr val="FF0000"/>
                </a:solidFill>
              </a:rPr>
              <a:t>un </a:t>
            </a:r>
            <a:r>
              <a:rPr lang="en-GB" sz="1200" dirty="0" err="1">
                <a:solidFill>
                  <a:srgbClr val="FF0000"/>
                </a:solidFill>
              </a:rPr>
              <a:t>llaw</a:t>
            </a:r>
            <a:r>
              <a:rPr lang="en-GB" sz="1200" dirty="0">
                <a:solidFill>
                  <a:srgbClr val="FF0000"/>
                </a:solidFill>
              </a:rPr>
              <a:t>, </a:t>
            </a:r>
            <a:r>
              <a:rPr lang="en-GB" sz="1200" dirty="0" err="1">
                <a:solidFill>
                  <a:srgbClr val="FF0000"/>
                </a:solidFill>
              </a:rPr>
              <a:t>mae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Cyngor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Tref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Bala</a:t>
            </a:r>
            <a:r>
              <a:rPr lang="en-GB" sz="1200" dirty="0">
                <a:solidFill>
                  <a:srgbClr val="FF0000"/>
                </a:solidFill>
              </a:rPr>
              <a:t> o </a:t>
            </a:r>
            <a:r>
              <a:rPr lang="en-GB" sz="1200" dirty="0" err="1">
                <a:solidFill>
                  <a:srgbClr val="FF0000"/>
                </a:solidFill>
              </a:rPr>
              <a:t>blaid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adeiladu’r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argae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boddi’r</a:t>
            </a:r>
            <a:r>
              <a:rPr lang="en-GB" sz="1200" dirty="0">
                <a:solidFill>
                  <a:srgbClr val="FF0000"/>
                </a:solidFill>
              </a:rPr>
              <a:t> cwm am y </a:t>
            </a:r>
            <a:r>
              <a:rPr lang="en-GB" sz="1200" dirty="0" err="1">
                <a:solidFill>
                  <a:srgbClr val="FF0000"/>
                </a:solidFill>
              </a:rPr>
              <a:t>byddai’n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creu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nifer</a:t>
            </a:r>
            <a:r>
              <a:rPr lang="en-GB" sz="1200" dirty="0">
                <a:solidFill>
                  <a:srgbClr val="FF0000"/>
                </a:solidFill>
              </a:rPr>
              <a:t> o </a:t>
            </a:r>
            <a:r>
              <a:rPr lang="en-GB" sz="1200" dirty="0" err="1">
                <a:solidFill>
                  <a:srgbClr val="FF0000"/>
                </a:solidFill>
              </a:rPr>
              <a:t>swyddi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hangen</a:t>
            </a:r>
            <a:r>
              <a:rPr lang="en-GB" sz="1200" dirty="0">
                <a:solidFill>
                  <a:srgbClr val="FF0000"/>
                </a:solidFill>
              </a:rPr>
              <a:t>. Cred </a:t>
            </a:r>
            <a:r>
              <a:rPr lang="en-GB" sz="1200" dirty="0" err="1">
                <a:solidFill>
                  <a:srgbClr val="FF0000"/>
                </a:solidFill>
              </a:rPr>
              <a:t>rhai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byddai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galw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mawr</a:t>
            </a:r>
            <a:r>
              <a:rPr lang="en-GB" sz="1200" dirty="0">
                <a:solidFill>
                  <a:srgbClr val="FF0000"/>
                </a:solidFill>
              </a:rPr>
              <a:t> am </a:t>
            </a:r>
            <a:r>
              <a:rPr lang="en-GB" sz="1200" dirty="0" err="1">
                <a:solidFill>
                  <a:srgbClr val="FF0000"/>
                </a:solidFill>
              </a:rPr>
              <a:t>weithwyr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gyda’r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holl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waith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clirio</a:t>
            </a:r>
            <a:r>
              <a:rPr lang="en-GB" sz="1200" dirty="0">
                <a:solidFill>
                  <a:srgbClr val="FF0000"/>
                </a:solidFill>
              </a:rPr>
              <a:t>, </a:t>
            </a:r>
            <a:r>
              <a:rPr lang="en-GB" sz="1200" dirty="0" err="1">
                <a:solidFill>
                  <a:srgbClr val="FF0000"/>
                </a:solidFill>
              </a:rPr>
              <a:t>adeiladu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chynnal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safle’r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argae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Mae’r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gymdeithas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chwâl</a:t>
            </a:r>
            <a:r>
              <a:rPr lang="en-GB" sz="1200" dirty="0">
                <a:solidFill>
                  <a:srgbClr val="FF0000"/>
                </a:solidFill>
              </a:rPr>
              <a:t>. Mae </a:t>
            </a:r>
            <a:r>
              <a:rPr lang="en-GB" sz="1200" dirty="0" err="1">
                <a:solidFill>
                  <a:srgbClr val="FF0000"/>
                </a:solidFill>
              </a:rPr>
              <a:t>ambell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deulu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wedi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hel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pac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barod</a:t>
            </a:r>
            <a:r>
              <a:rPr lang="en-GB" sz="1200" dirty="0">
                <a:solidFill>
                  <a:srgbClr val="FF0000"/>
                </a:solidFill>
              </a:rPr>
              <a:t> a </a:t>
            </a:r>
            <a:r>
              <a:rPr lang="en-GB" sz="1200" dirty="0" err="1">
                <a:solidFill>
                  <a:srgbClr val="FF0000"/>
                </a:solidFill>
              </a:rPr>
              <a:t>gadael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i’r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penderfyniad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gael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gadarnhau</a:t>
            </a:r>
            <a:r>
              <a:rPr lang="en-GB" sz="1200" dirty="0">
                <a:solidFill>
                  <a:srgbClr val="FF0000"/>
                </a:solidFill>
              </a:rPr>
              <a:t>. </a:t>
            </a:r>
            <a:r>
              <a:rPr lang="en-GB" sz="1200" dirty="0" err="1">
                <a:solidFill>
                  <a:srgbClr val="FF0000"/>
                </a:solidFill>
              </a:rPr>
              <a:t>Ystyrir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byddai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rheoli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llif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dŵr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o’r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Afon</a:t>
            </a:r>
            <a:r>
              <a:rPr lang="en-GB" sz="1200" dirty="0">
                <a:solidFill>
                  <a:srgbClr val="FF0000"/>
                </a:solidFill>
              </a:rPr>
              <a:t> Tryweryn o </a:t>
            </a:r>
            <a:r>
              <a:rPr lang="en-GB" sz="1200" dirty="0" err="1">
                <a:solidFill>
                  <a:srgbClr val="FF0000"/>
                </a:solidFill>
              </a:rPr>
              <a:t>fudd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i’r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gymdeithas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ehangach</a:t>
            </a:r>
            <a:r>
              <a:rPr lang="en-GB" sz="1200" dirty="0">
                <a:solidFill>
                  <a:srgbClr val="FF0000"/>
                </a:solidFill>
              </a:rPr>
              <a:t> ac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sicrhau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na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fyddai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llifogydd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nhref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Bala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ymhen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blynyddoedd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i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ddod</a:t>
            </a:r>
            <a:r>
              <a:rPr lang="en-GB" sz="1200" dirty="0">
                <a:solidFill>
                  <a:srgbClr val="FF0000"/>
                </a:solidFill>
              </a:rPr>
              <a:t>.</a:t>
            </a:r>
          </a:p>
          <a:p>
            <a:r>
              <a:rPr lang="en-GB" sz="1200" dirty="0">
                <a:solidFill>
                  <a:srgbClr val="000099"/>
                </a:solidFill>
              </a:rPr>
              <a:t>         </a:t>
            </a:r>
            <a:r>
              <a:rPr lang="en-GB" sz="1200" dirty="0" err="1">
                <a:solidFill>
                  <a:srgbClr val="000099"/>
                </a:solidFill>
              </a:rPr>
              <a:t>Ar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llaw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arall</a:t>
            </a:r>
            <a:r>
              <a:rPr lang="en-GB" sz="1200" dirty="0">
                <a:solidFill>
                  <a:srgbClr val="000099"/>
                </a:solidFill>
              </a:rPr>
              <a:t>, </a:t>
            </a:r>
            <a:r>
              <a:rPr lang="en-GB" sz="1200" dirty="0" err="1">
                <a:solidFill>
                  <a:srgbClr val="000099"/>
                </a:solidFill>
              </a:rPr>
              <a:t>mae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yna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ddadleuon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cryf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erbyn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boddi’r</a:t>
            </a:r>
            <a:r>
              <a:rPr lang="en-GB" sz="1200" dirty="0">
                <a:solidFill>
                  <a:srgbClr val="000099"/>
                </a:solidFill>
              </a:rPr>
              <a:t> cwm. Beth am </a:t>
            </a:r>
            <a:r>
              <a:rPr lang="en-GB" sz="1200" dirty="0" err="1">
                <a:solidFill>
                  <a:srgbClr val="000099"/>
                </a:solidFill>
              </a:rPr>
              <a:t>ddiogelu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treftadaeth</a:t>
            </a:r>
            <a:r>
              <a:rPr lang="en-GB" sz="1200" dirty="0">
                <a:solidFill>
                  <a:srgbClr val="000099"/>
                </a:solidFill>
              </a:rPr>
              <a:t> a </a:t>
            </a:r>
            <a:r>
              <a:rPr lang="en-GB" sz="1200" dirty="0" err="1">
                <a:solidFill>
                  <a:srgbClr val="000099"/>
                </a:solidFill>
              </a:rPr>
              <a:t>diwylliant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pentref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Cymreig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hwn</a:t>
            </a:r>
            <a:r>
              <a:rPr lang="en-GB" sz="1200" dirty="0">
                <a:solidFill>
                  <a:srgbClr val="000099"/>
                </a:solidFill>
              </a:rPr>
              <a:t>? Mae </a:t>
            </a:r>
            <a:r>
              <a:rPr lang="en-GB" sz="1200" dirty="0" err="1">
                <a:solidFill>
                  <a:srgbClr val="000099"/>
                </a:solidFill>
              </a:rPr>
              <a:t>hi’n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gymuned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glos</a:t>
            </a:r>
            <a:r>
              <a:rPr lang="en-GB" sz="1200" dirty="0">
                <a:solidFill>
                  <a:srgbClr val="000099"/>
                </a:solidFill>
              </a:rPr>
              <a:t> a </a:t>
            </a:r>
            <a:r>
              <a:rPr lang="en-GB" sz="1200" dirty="0" err="1">
                <a:solidFill>
                  <a:srgbClr val="000099"/>
                </a:solidFill>
              </a:rPr>
              <a:t>chanddi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nifer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helaeth</a:t>
            </a:r>
            <a:r>
              <a:rPr lang="en-GB" sz="1200" dirty="0">
                <a:solidFill>
                  <a:srgbClr val="000099"/>
                </a:solidFill>
              </a:rPr>
              <a:t> o </a:t>
            </a:r>
            <a:r>
              <a:rPr lang="en-GB" sz="1200" dirty="0" err="1">
                <a:solidFill>
                  <a:srgbClr val="000099"/>
                </a:solidFill>
              </a:rPr>
              <a:t>siaradwyr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Cymraeg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sydd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wedi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byw</a:t>
            </a:r>
            <a:r>
              <a:rPr lang="en-GB" sz="1200" dirty="0">
                <a:solidFill>
                  <a:srgbClr val="000099"/>
                </a:solidFill>
              </a:rPr>
              <a:t> a bod </a:t>
            </a:r>
            <a:r>
              <a:rPr lang="en-GB" sz="1200" dirty="0" err="1">
                <a:solidFill>
                  <a:srgbClr val="000099"/>
                </a:solidFill>
              </a:rPr>
              <a:t>yma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ers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cenedlaethau</a:t>
            </a:r>
            <a:r>
              <a:rPr lang="en-GB" sz="1200" dirty="0">
                <a:solidFill>
                  <a:srgbClr val="000099"/>
                </a:solidFill>
              </a:rPr>
              <a:t>.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yr un </a:t>
            </a:r>
            <a:r>
              <a:rPr lang="en-GB" sz="1200" dirty="0" err="1">
                <a:solidFill>
                  <a:srgbClr val="000099"/>
                </a:solidFill>
              </a:rPr>
              <a:t>modd</a:t>
            </a:r>
            <a:r>
              <a:rPr lang="en-GB" sz="1200" dirty="0">
                <a:solidFill>
                  <a:srgbClr val="000099"/>
                </a:solidFill>
              </a:rPr>
              <a:t>, y </a:t>
            </a:r>
            <a:r>
              <a:rPr lang="en-GB" sz="1200" dirty="0" err="1">
                <a:solidFill>
                  <a:srgbClr val="000099"/>
                </a:solidFill>
              </a:rPr>
              <a:t>capel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a’r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ysgol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yw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canolbwynt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 smtClean="0">
                <a:solidFill>
                  <a:srgbClr val="000099"/>
                </a:solidFill>
              </a:rPr>
              <a:t>gymuned</a:t>
            </a:r>
            <a:r>
              <a:rPr lang="en-GB" sz="1200" dirty="0" smtClean="0">
                <a:solidFill>
                  <a:srgbClr val="000099"/>
                </a:solidFill>
              </a:rPr>
              <a:t>, </a:t>
            </a:r>
            <a:r>
              <a:rPr lang="en-GB" sz="1200" dirty="0" err="1" smtClean="0">
                <a:solidFill>
                  <a:srgbClr val="000099"/>
                </a:solidFill>
              </a:rPr>
              <a:t>oherwydd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maen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nhw’n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ganolfannau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diwylliannol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sy’n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cynnal</a:t>
            </a:r>
            <a:r>
              <a:rPr lang="en-GB" sz="1200" dirty="0">
                <a:solidFill>
                  <a:srgbClr val="000099"/>
                </a:solidFill>
              </a:rPr>
              <a:t> eisteddfodau, </a:t>
            </a:r>
            <a:r>
              <a:rPr lang="en-GB" sz="1200" dirty="0" err="1">
                <a:solidFill>
                  <a:srgbClr val="000099"/>
                </a:solidFill>
              </a:rPr>
              <a:t>cyngherddau</a:t>
            </a:r>
            <a:r>
              <a:rPr lang="en-GB" sz="1200" dirty="0">
                <a:solidFill>
                  <a:srgbClr val="000099"/>
                </a:solidFill>
              </a:rPr>
              <a:t> a </a:t>
            </a:r>
            <a:r>
              <a:rPr lang="en-GB" sz="1200" dirty="0" err="1">
                <a:solidFill>
                  <a:srgbClr val="000099"/>
                </a:solidFill>
              </a:rPr>
              <a:t>dosbarthiadau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nos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aml</a:t>
            </a:r>
            <a:r>
              <a:rPr lang="en-GB" sz="1200" dirty="0">
                <a:solidFill>
                  <a:srgbClr val="000099"/>
                </a:solidFill>
              </a:rPr>
              <a:t>. </a:t>
            </a:r>
            <a:r>
              <a:rPr lang="en-GB" sz="1200" dirty="0" err="1">
                <a:solidFill>
                  <a:srgbClr val="000099"/>
                </a:solidFill>
              </a:rPr>
              <a:t>Byddai’r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effaith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deuluoedd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unigol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un </a:t>
            </a:r>
            <a:r>
              <a:rPr lang="en-GB" sz="1200" dirty="0" err="1">
                <a:solidFill>
                  <a:srgbClr val="000099"/>
                </a:solidFill>
              </a:rPr>
              <a:t>andwyol</a:t>
            </a:r>
            <a:r>
              <a:rPr lang="en-GB" sz="1200" dirty="0">
                <a:solidFill>
                  <a:srgbClr val="000099"/>
                </a:solidFill>
              </a:rPr>
              <a:t>. </a:t>
            </a:r>
            <a:r>
              <a:rPr lang="en-GB" sz="1200" dirty="0" err="1">
                <a:solidFill>
                  <a:srgbClr val="000099"/>
                </a:solidFill>
              </a:rPr>
              <a:t>Claddwyd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anwyliaid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iddynt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fynwent</a:t>
            </a:r>
            <a:r>
              <a:rPr lang="en-GB" sz="1200" dirty="0">
                <a:solidFill>
                  <a:srgbClr val="000099"/>
                </a:solidFill>
              </a:rPr>
              <a:t>. Mae </a:t>
            </a:r>
            <a:r>
              <a:rPr lang="en-GB" sz="1200" dirty="0" err="1">
                <a:solidFill>
                  <a:srgbClr val="000099"/>
                </a:solidFill>
              </a:rPr>
              <a:t>rhai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anghytuno’n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gryf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dylai’r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meirw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hynny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gael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eu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symud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safle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arall</a:t>
            </a:r>
            <a:r>
              <a:rPr lang="en-GB" sz="1200" dirty="0">
                <a:solidFill>
                  <a:srgbClr val="000099"/>
                </a:solidFill>
              </a:rPr>
              <a:t>. </a:t>
            </a:r>
            <a:r>
              <a:rPr lang="en-GB" sz="1200" dirty="0" err="1">
                <a:solidFill>
                  <a:srgbClr val="000099"/>
                </a:solidFill>
              </a:rPr>
              <a:t>Mi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fydd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bobl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colli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bywoliaeth</a:t>
            </a:r>
            <a:r>
              <a:rPr lang="en-GB" sz="1200" dirty="0">
                <a:solidFill>
                  <a:srgbClr val="000099"/>
                </a:solidFill>
              </a:rPr>
              <a:t> - </a:t>
            </a:r>
            <a:r>
              <a:rPr lang="en-GB" sz="1200" dirty="0" err="1">
                <a:solidFill>
                  <a:srgbClr val="000099"/>
                </a:solidFill>
              </a:rPr>
              <a:t>yr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athrawon</a:t>
            </a:r>
            <a:r>
              <a:rPr lang="en-GB" sz="1200" dirty="0">
                <a:solidFill>
                  <a:srgbClr val="000099"/>
                </a:solidFill>
              </a:rPr>
              <a:t>, </a:t>
            </a:r>
            <a:r>
              <a:rPr lang="en-GB" sz="1200" dirty="0" err="1">
                <a:solidFill>
                  <a:srgbClr val="000099"/>
                </a:solidFill>
              </a:rPr>
              <a:t>gweision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fferm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a’r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gweinidog</a:t>
            </a:r>
            <a:r>
              <a:rPr lang="en-GB" sz="1200" dirty="0">
                <a:solidFill>
                  <a:srgbClr val="000099"/>
                </a:solidFill>
              </a:rPr>
              <a:t>. </a:t>
            </a:r>
            <a:r>
              <a:rPr lang="en-GB" sz="1200" dirty="0" err="1">
                <a:solidFill>
                  <a:srgbClr val="000099"/>
                </a:solidFill>
              </a:rPr>
              <a:t>Mae’r</a:t>
            </a:r>
            <a:r>
              <a:rPr lang="en-GB" sz="1200" dirty="0">
                <a:solidFill>
                  <a:srgbClr val="000099"/>
                </a:solidFill>
              </a:rPr>
              <a:t> mater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chwalu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perthynas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bobl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â’i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gilydd</a:t>
            </a:r>
            <a:r>
              <a:rPr lang="en-GB" sz="1200" dirty="0">
                <a:solidFill>
                  <a:srgbClr val="000099"/>
                </a:solidFill>
              </a:rPr>
              <a:t>. Mae </a:t>
            </a:r>
            <a:r>
              <a:rPr lang="en-GB" sz="1200" dirty="0" err="1">
                <a:solidFill>
                  <a:srgbClr val="000099"/>
                </a:solidFill>
              </a:rPr>
              <a:t>rhai</a:t>
            </a:r>
            <a:r>
              <a:rPr lang="en-GB" sz="1200" dirty="0">
                <a:solidFill>
                  <a:srgbClr val="000099"/>
                </a:solidFill>
              </a:rPr>
              <a:t> am </a:t>
            </a:r>
            <a:r>
              <a:rPr lang="en-GB" sz="1200" dirty="0" err="1">
                <a:solidFill>
                  <a:srgbClr val="000099"/>
                </a:solidFill>
              </a:rPr>
              <a:t>symud</a:t>
            </a:r>
            <a:r>
              <a:rPr lang="en-GB" sz="1200" dirty="0">
                <a:solidFill>
                  <a:srgbClr val="000099"/>
                </a:solidFill>
              </a:rPr>
              <a:t> ac </a:t>
            </a:r>
            <a:r>
              <a:rPr lang="en-GB" sz="1200" dirty="0" err="1">
                <a:solidFill>
                  <a:srgbClr val="000099"/>
                </a:solidFill>
              </a:rPr>
              <a:t>eraill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benderfynol</a:t>
            </a:r>
            <a:r>
              <a:rPr lang="en-GB" sz="1200" dirty="0">
                <a:solidFill>
                  <a:srgbClr val="000099"/>
                </a:solidFill>
              </a:rPr>
              <a:t> o </a:t>
            </a:r>
            <a:r>
              <a:rPr lang="en-GB" sz="1200" dirty="0" err="1">
                <a:solidFill>
                  <a:srgbClr val="000099"/>
                </a:solidFill>
              </a:rPr>
              <a:t>aros</a:t>
            </a:r>
            <a:r>
              <a:rPr lang="en-GB" sz="1200" dirty="0">
                <a:solidFill>
                  <a:srgbClr val="000099"/>
                </a:solidFill>
              </a:rPr>
              <a:t> ac </a:t>
            </a:r>
            <a:r>
              <a:rPr lang="en-GB" sz="1200" dirty="0" err="1">
                <a:solidFill>
                  <a:srgbClr val="000099"/>
                </a:solidFill>
              </a:rPr>
              <a:t>ymladd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argae.Cred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rhai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fod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yna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gwmwl</a:t>
            </a:r>
            <a:r>
              <a:rPr lang="en-GB" sz="1200" dirty="0">
                <a:solidFill>
                  <a:srgbClr val="000099"/>
                </a:solidFill>
              </a:rPr>
              <a:t> du </a:t>
            </a:r>
            <a:r>
              <a:rPr lang="en-GB" sz="1200" dirty="0" err="1">
                <a:solidFill>
                  <a:srgbClr val="000099"/>
                </a:solidFill>
              </a:rPr>
              <a:t>dros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blentyndod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holl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blant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Capel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Celyn</a:t>
            </a:r>
            <a:r>
              <a:rPr lang="en-GB" sz="1200" dirty="0">
                <a:solidFill>
                  <a:srgbClr val="000099"/>
                </a:solidFill>
              </a:rPr>
              <a:t>. Ni </a:t>
            </a:r>
            <a:r>
              <a:rPr lang="en-GB" sz="1200" dirty="0" err="1">
                <a:solidFill>
                  <a:srgbClr val="000099"/>
                </a:solidFill>
              </a:rPr>
              <a:t>fyddant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gallu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crwydro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caeau’r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ardal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ymhen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rhai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blynyddoedd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os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bydd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argae’n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cael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ei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hadeiladu</a:t>
            </a:r>
            <a:r>
              <a:rPr lang="en-GB" sz="1200" dirty="0">
                <a:solidFill>
                  <a:srgbClr val="000099"/>
                </a:solidFill>
              </a:rPr>
              <a:t>. </a:t>
            </a:r>
            <a:r>
              <a:rPr lang="en-GB" sz="1200" dirty="0" err="1">
                <a:solidFill>
                  <a:srgbClr val="000099"/>
                </a:solidFill>
              </a:rPr>
              <a:t>Gofynnir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smtClean="0">
                <a:solidFill>
                  <a:srgbClr val="000099"/>
                </a:solidFill>
              </a:rPr>
              <a:t>pam </a:t>
            </a:r>
            <a:r>
              <a:rPr lang="en-GB" sz="1200" dirty="0" err="1" smtClean="0">
                <a:solidFill>
                  <a:srgbClr val="000099"/>
                </a:solidFill>
              </a:rPr>
              <a:t>mae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rhaid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difetha</a:t>
            </a:r>
            <a:r>
              <a:rPr lang="en-GB" sz="1200" dirty="0">
                <a:solidFill>
                  <a:srgbClr val="000099"/>
                </a:solidFill>
              </a:rPr>
              <a:t> cwm </a:t>
            </a:r>
            <a:r>
              <a:rPr lang="en-GB" sz="1200" dirty="0" err="1">
                <a:solidFill>
                  <a:srgbClr val="000099"/>
                </a:solidFill>
              </a:rPr>
              <a:t>prydferth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sydd</a:t>
            </a:r>
            <a:r>
              <a:rPr lang="en-GB" sz="1200" dirty="0">
                <a:solidFill>
                  <a:srgbClr val="000099"/>
                </a:solidFill>
              </a:rPr>
              <a:t> ag </a:t>
            </a:r>
            <a:r>
              <a:rPr lang="en-GB" sz="1200" dirty="0" err="1">
                <a:solidFill>
                  <a:srgbClr val="000099"/>
                </a:solidFill>
              </a:rPr>
              <a:t>amgylchedd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cyfoethog</a:t>
            </a:r>
            <a:r>
              <a:rPr lang="en-GB" sz="1200" dirty="0">
                <a:solidFill>
                  <a:srgbClr val="000099"/>
                </a:solidFill>
              </a:rPr>
              <a:t>? Beth </a:t>
            </a:r>
            <a:r>
              <a:rPr lang="en-GB" sz="1200" dirty="0" err="1">
                <a:solidFill>
                  <a:srgbClr val="000099"/>
                </a:solidFill>
              </a:rPr>
              <a:t>fydd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digwydd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i’r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holl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fywyd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gwyllt</a:t>
            </a:r>
            <a:r>
              <a:rPr lang="en-GB" sz="1200" dirty="0">
                <a:solidFill>
                  <a:srgbClr val="000099"/>
                </a:solidFill>
              </a:rPr>
              <a:t>? ‘</a:t>
            </a:r>
            <a:r>
              <a:rPr lang="en-GB" sz="1200" dirty="0" err="1">
                <a:solidFill>
                  <a:srgbClr val="000099"/>
                </a:solidFill>
              </a:rPr>
              <a:t>Dyw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pawb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ddim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cytuno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gyda’r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cyngor</a:t>
            </a:r>
            <a:r>
              <a:rPr lang="en-GB" sz="1200" dirty="0">
                <a:solidFill>
                  <a:srgbClr val="000099"/>
                </a:solidFill>
              </a:rPr>
              <a:t>. Does dim </a:t>
            </a:r>
            <a:r>
              <a:rPr lang="en-GB" sz="1200" dirty="0" err="1" smtClean="0">
                <a:solidFill>
                  <a:srgbClr val="000099"/>
                </a:solidFill>
              </a:rPr>
              <a:t>sicrwydd</a:t>
            </a:r>
            <a:r>
              <a:rPr lang="en-GB" sz="1200" dirty="0" smtClean="0">
                <a:solidFill>
                  <a:srgbClr val="000099"/>
                </a:solidFill>
              </a:rPr>
              <a:t> y </a:t>
            </a:r>
            <a:r>
              <a:rPr lang="en-GB" sz="1200" dirty="0" err="1" smtClean="0">
                <a:solidFill>
                  <a:srgbClr val="000099"/>
                </a:solidFill>
              </a:rPr>
              <a:t>bydd</a:t>
            </a:r>
            <a:r>
              <a:rPr lang="en-GB" sz="1200" dirty="0" smtClean="0">
                <a:solidFill>
                  <a:srgbClr val="000099"/>
                </a:solidFill>
              </a:rPr>
              <a:t> y </a:t>
            </a:r>
            <a:r>
              <a:rPr lang="en-GB" sz="1200" dirty="0" err="1" smtClean="0">
                <a:solidFill>
                  <a:srgbClr val="000099"/>
                </a:solidFill>
              </a:rPr>
              <a:t>gwaith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adeiladu'n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cael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ei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roi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 smtClean="0">
                <a:solidFill>
                  <a:srgbClr val="000099"/>
                </a:solidFill>
              </a:rPr>
              <a:t>i</a:t>
            </a:r>
            <a:r>
              <a:rPr lang="en-GB" sz="1200" dirty="0" smtClean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bobl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yr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ardal</a:t>
            </a:r>
            <a:r>
              <a:rPr lang="en-GB" sz="1200" dirty="0">
                <a:solidFill>
                  <a:srgbClr val="000099"/>
                </a:solidFill>
              </a:rPr>
              <a:t>. </a:t>
            </a:r>
            <a:r>
              <a:rPr lang="en-GB" sz="1200" dirty="0" err="1">
                <a:solidFill>
                  <a:srgbClr val="000099"/>
                </a:solidFill>
              </a:rPr>
              <a:t>Disgwylir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bydd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lorïau</a:t>
            </a:r>
            <a:r>
              <a:rPr lang="en-GB" sz="1200" dirty="0">
                <a:solidFill>
                  <a:srgbClr val="000099"/>
                </a:solidFill>
              </a:rPr>
              <a:t> a </a:t>
            </a:r>
            <a:r>
              <a:rPr lang="en-GB" sz="1200" dirty="0" err="1">
                <a:solidFill>
                  <a:srgbClr val="000099"/>
                </a:solidFill>
              </a:rPr>
              <a:t>cheir</a:t>
            </a:r>
            <a:r>
              <a:rPr lang="en-GB" sz="1200" dirty="0">
                <a:solidFill>
                  <a:srgbClr val="000099"/>
                </a:solidFill>
              </a:rPr>
              <a:t> di-</a:t>
            </a:r>
            <a:r>
              <a:rPr lang="en-GB" sz="1200" dirty="0" err="1">
                <a:solidFill>
                  <a:srgbClr val="000099"/>
                </a:solidFill>
              </a:rPr>
              <a:t>ri’n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heidio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nôl</a:t>
            </a:r>
            <a:r>
              <a:rPr lang="en-GB" sz="1200" dirty="0">
                <a:solidFill>
                  <a:srgbClr val="000099"/>
                </a:solidFill>
              </a:rPr>
              <a:t> ac </a:t>
            </a:r>
            <a:r>
              <a:rPr lang="en-GB" sz="1200" dirty="0" err="1">
                <a:solidFill>
                  <a:srgbClr val="000099"/>
                </a:solidFill>
              </a:rPr>
              <a:t>ymlaen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yn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ystod</a:t>
            </a:r>
            <a:r>
              <a:rPr lang="en-GB" sz="1200" dirty="0">
                <a:solidFill>
                  <a:srgbClr val="000099"/>
                </a:solidFill>
              </a:rPr>
              <a:t> y </a:t>
            </a:r>
            <a:r>
              <a:rPr lang="en-GB" sz="1200" dirty="0" err="1">
                <a:solidFill>
                  <a:srgbClr val="000099"/>
                </a:solidFill>
              </a:rPr>
              <a:t>gwaith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adeiladu</a:t>
            </a:r>
            <a:r>
              <a:rPr lang="en-GB" sz="1200" dirty="0">
                <a:solidFill>
                  <a:srgbClr val="000099"/>
                </a:solidFill>
              </a:rPr>
              <a:t>. Ni </a:t>
            </a:r>
            <a:r>
              <a:rPr lang="en-GB" sz="1200" dirty="0" err="1">
                <a:solidFill>
                  <a:srgbClr val="000099"/>
                </a:solidFill>
              </a:rPr>
              <a:t>fydd</a:t>
            </a:r>
            <a:r>
              <a:rPr lang="en-GB" sz="1200" dirty="0">
                <a:solidFill>
                  <a:srgbClr val="000099"/>
                </a:solidFill>
              </a:rPr>
              <a:t> y cwm </a:t>
            </a:r>
            <a:r>
              <a:rPr lang="en-GB" sz="1200" dirty="0" err="1">
                <a:solidFill>
                  <a:srgbClr val="000099"/>
                </a:solidFill>
              </a:rPr>
              <a:t>fyth</a:t>
            </a:r>
            <a:r>
              <a:rPr lang="en-GB" sz="1200" dirty="0">
                <a:solidFill>
                  <a:srgbClr val="000099"/>
                </a:solidFill>
              </a:rPr>
              <a:t> </a:t>
            </a:r>
            <a:r>
              <a:rPr lang="en-GB" sz="1200" dirty="0" err="1">
                <a:solidFill>
                  <a:srgbClr val="000099"/>
                </a:solidFill>
              </a:rPr>
              <a:t>yr</a:t>
            </a:r>
            <a:r>
              <a:rPr lang="en-GB" sz="1200" dirty="0">
                <a:solidFill>
                  <a:srgbClr val="000099"/>
                </a:solidFill>
              </a:rPr>
              <a:t> un </a:t>
            </a:r>
            <a:r>
              <a:rPr lang="en-GB" sz="1200" dirty="0" err="1">
                <a:solidFill>
                  <a:srgbClr val="000099"/>
                </a:solidFill>
              </a:rPr>
              <a:t>fath</a:t>
            </a:r>
            <a:r>
              <a:rPr lang="en-GB" sz="1200" dirty="0">
                <a:solidFill>
                  <a:srgbClr val="000099"/>
                </a:solidFill>
              </a:rPr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006600"/>
                </a:solidFill>
              </a:rPr>
              <a:t>Dadl</a:t>
            </a:r>
            <a:r>
              <a:rPr lang="en-GB" b="1">
                <a:solidFill>
                  <a:srgbClr val="FF0000"/>
                </a:solidFill>
              </a:rPr>
              <a:t> o blaid </a:t>
            </a:r>
            <a:r>
              <a:rPr lang="en-GB" b="1">
                <a:solidFill>
                  <a:srgbClr val="006600"/>
                </a:solidFill>
              </a:rPr>
              <a:t>ac </a:t>
            </a:r>
            <a:r>
              <a:rPr lang="en-GB" b="1">
                <a:solidFill>
                  <a:srgbClr val="000099"/>
                </a:solidFill>
              </a:rPr>
              <a:t>yn erbyn</a:t>
            </a:r>
            <a:r>
              <a:rPr lang="en-GB" b="1">
                <a:solidFill>
                  <a:srgbClr val="FF0000"/>
                </a:solidFill>
              </a:rPr>
              <a:t> </a:t>
            </a:r>
            <a:r>
              <a:rPr lang="en-GB" b="1">
                <a:solidFill>
                  <a:srgbClr val="006600"/>
                </a:solidFill>
              </a:rPr>
              <a:t>gyda thystiolaeth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468313" y="1023988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5508625" y="549275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rgbClr val="92D050"/>
                </a:solidFill>
              </a:rPr>
              <a:t>Crynodeb</a:t>
            </a:r>
            <a:r>
              <a:rPr lang="en-GB" b="1" dirty="0">
                <a:solidFill>
                  <a:srgbClr val="92D050"/>
                </a:solidFill>
              </a:rPr>
              <a:t> a </a:t>
            </a:r>
            <a:r>
              <a:rPr lang="en-GB" b="1" dirty="0" err="1">
                <a:solidFill>
                  <a:srgbClr val="92D050"/>
                </a:solidFill>
              </a:rPr>
              <a:t>chasgliad</a:t>
            </a:r>
            <a:endParaRPr lang="en-GB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468313" y="1023988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>
                <a:solidFill>
                  <a:srgbClr val="006600"/>
                </a:solidFill>
              </a:rPr>
              <a:t>  </a:t>
            </a:r>
            <a:r>
              <a:rPr lang="en-GB" sz="1200" dirty="0">
                <a:solidFill>
                  <a:srgbClr val="92D050"/>
                </a:solidFill>
              </a:rPr>
              <a:t>    </a:t>
            </a:r>
            <a:r>
              <a:rPr lang="en-GB" sz="1200" dirty="0" err="1">
                <a:solidFill>
                  <a:srgbClr val="92D050"/>
                </a:solidFill>
              </a:rPr>
              <a:t>Yn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fy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marn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i</a:t>
            </a:r>
            <a:r>
              <a:rPr lang="en-GB" sz="1200" dirty="0">
                <a:solidFill>
                  <a:srgbClr val="92D050"/>
                </a:solidFill>
              </a:rPr>
              <a:t>, </a:t>
            </a:r>
            <a:r>
              <a:rPr lang="en-GB" sz="1200" dirty="0" err="1">
                <a:solidFill>
                  <a:srgbClr val="92D050"/>
                </a:solidFill>
              </a:rPr>
              <a:t>wedi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pwyso</a:t>
            </a:r>
            <a:r>
              <a:rPr lang="en-GB" sz="1200" dirty="0">
                <a:solidFill>
                  <a:srgbClr val="92D050"/>
                </a:solidFill>
              </a:rPr>
              <a:t> a </a:t>
            </a:r>
            <a:r>
              <a:rPr lang="en-GB" sz="1200" dirty="0" err="1">
                <a:solidFill>
                  <a:srgbClr val="92D050"/>
                </a:solidFill>
              </a:rPr>
              <a:t>mesur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yr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holl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ddadleuon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ofalus</a:t>
            </a:r>
            <a:r>
              <a:rPr lang="en-GB" sz="1200" dirty="0">
                <a:solidFill>
                  <a:srgbClr val="92D050"/>
                </a:solidFill>
              </a:rPr>
              <a:t>, </a:t>
            </a:r>
            <a:r>
              <a:rPr lang="en-GB" sz="1200" dirty="0" err="1">
                <a:solidFill>
                  <a:srgbClr val="92D050"/>
                </a:solidFill>
              </a:rPr>
              <a:t>rydw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i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erbyn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 smtClean="0">
                <a:solidFill>
                  <a:srgbClr val="92D050"/>
                </a:solidFill>
              </a:rPr>
              <a:t>caniatau</a:t>
            </a:r>
            <a:r>
              <a:rPr lang="en-GB" sz="1200" dirty="0" smtClean="0">
                <a:solidFill>
                  <a:srgbClr val="92D050"/>
                </a:solidFill>
              </a:rPr>
              <a:t> </a:t>
            </a:r>
            <a:r>
              <a:rPr lang="en-GB" sz="1200" dirty="0" err="1" smtClean="0">
                <a:solidFill>
                  <a:srgbClr val="92D050"/>
                </a:solidFill>
              </a:rPr>
              <a:t>i</a:t>
            </a:r>
            <a:r>
              <a:rPr lang="en-GB" sz="1200" dirty="0" smtClean="0">
                <a:solidFill>
                  <a:srgbClr val="92D050"/>
                </a:solidFill>
              </a:rPr>
              <a:t> </a:t>
            </a:r>
            <a:r>
              <a:rPr lang="en-GB" sz="1200" dirty="0" err="1" smtClean="0">
                <a:solidFill>
                  <a:srgbClr val="92D050"/>
                </a:solidFill>
              </a:rPr>
              <a:t>Gyngor</a:t>
            </a:r>
            <a:r>
              <a:rPr lang="en-GB" sz="1200" dirty="0" smtClean="0">
                <a:solidFill>
                  <a:srgbClr val="92D050"/>
                </a:solidFill>
              </a:rPr>
              <a:t> </a:t>
            </a:r>
            <a:r>
              <a:rPr lang="en-GB" sz="1200" dirty="0" err="1" smtClean="0">
                <a:solidFill>
                  <a:srgbClr val="92D050"/>
                </a:solidFill>
              </a:rPr>
              <a:t>Lerpwl</a:t>
            </a:r>
            <a:r>
              <a:rPr lang="en-GB" sz="1200" dirty="0" smtClean="0">
                <a:solidFill>
                  <a:srgbClr val="92D050"/>
                </a:solidFill>
              </a:rPr>
              <a:t> </a:t>
            </a:r>
            <a:r>
              <a:rPr lang="en-GB" sz="1200" dirty="0" err="1" smtClean="0">
                <a:solidFill>
                  <a:srgbClr val="92D050"/>
                </a:solidFill>
              </a:rPr>
              <a:t>foddi</a:t>
            </a:r>
            <a:r>
              <a:rPr lang="en-GB" sz="1200" dirty="0" smtClean="0">
                <a:solidFill>
                  <a:srgbClr val="92D050"/>
                </a:solidFill>
              </a:rPr>
              <a:t> Cwm </a:t>
            </a:r>
            <a:r>
              <a:rPr lang="en-GB" sz="1200" dirty="0" err="1">
                <a:solidFill>
                  <a:srgbClr val="92D050"/>
                </a:solidFill>
              </a:rPr>
              <a:t>Celyn</a:t>
            </a:r>
            <a:r>
              <a:rPr lang="en-GB" sz="1200" dirty="0">
                <a:solidFill>
                  <a:srgbClr val="92D050"/>
                </a:solidFill>
              </a:rPr>
              <a:t>. </a:t>
            </a:r>
            <a:r>
              <a:rPr lang="en-GB" sz="1200" dirty="0" err="1">
                <a:solidFill>
                  <a:srgbClr val="92D050"/>
                </a:solidFill>
              </a:rPr>
              <a:t>Nid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yw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anghenion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 smtClean="0">
                <a:solidFill>
                  <a:srgbClr val="92D050"/>
                </a:solidFill>
              </a:rPr>
              <a:t>pobl</a:t>
            </a:r>
            <a:r>
              <a:rPr lang="en-GB" sz="1200" dirty="0" smtClean="0">
                <a:solidFill>
                  <a:srgbClr val="92D050"/>
                </a:solidFill>
              </a:rPr>
              <a:t> </a:t>
            </a:r>
            <a:r>
              <a:rPr lang="en-GB" sz="1200" dirty="0" err="1" smtClean="0">
                <a:solidFill>
                  <a:srgbClr val="92D050"/>
                </a:solidFill>
              </a:rPr>
              <a:t>Lerpwl</a:t>
            </a:r>
            <a:r>
              <a:rPr lang="en-GB" sz="1200" dirty="0" smtClean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bwysicach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na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chymuned</a:t>
            </a:r>
            <a:r>
              <a:rPr lang="en-GB" sz="1200" dirty="0">
                <a:solidFill>
                  <a:srgbClr val="92D050"/>
                </a:solidFill>
              </a:rPr>
              <a:t> y </a:t>
            </a:r>
            <a:r>
              <a:rPr lang="en-GB" sz="1200" dirty="0" err="1">
                <a:solidFill>
                  <a:srgbClr val="92D050"/>
                </a:solidFill>
              </a:rPr>
              <a:t>pentref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yng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Ngogledd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Cymru</a:t>
            </a:r>
            <a:r>
              <a:rPr lang="en-GB" sz="1200" dirty="0">
                <a:solidFill>
                  <a:srgbClr val="92D050"/>
                </a:solidFill>
              </a:rPr>
              <a:t>, ac </a:t>
            </a:r>
            <a:r>
              <a:rPr lang="en-GB" sz="1200" dirty="0" err="1">
                <a:solidFill>
                  <a:srgbClr val="92D050"/>
                </a:solidFill>
              </a:rPr>
              <a:t>nid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oes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sicrwydd</a:t>
            </a:r>
            <a:r>
              <a:rPr lang="en-GB" sz="1200" dirty="0">
                <a:solidFill>
                  <a:srgbClr val="92D050"/>
                </a:solidFill>
              </a:rPr>
              <a:t> y </a:t>
            </a:r>
            <a:r>
              <a:rPr lang="en-GB" sz="1200" dirty="0" err="1">
                <a:solidFill>
                  <a:srgbClr val="92D050"/>
                </a:solidFill>
              </a:rPr>
              <a:t>bydd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yr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addewidion</a:t>
            </a:r>
            <a:r>
              <a:rPr lang="en-GB" sz="1200" dirty="0">
                <a:solidFill>
                  <a:srgbClr val="92D050"/>
                </a:solidFill>
              </a:rPr>
              <a:t> a </a:t>
            </a:r>
            <a:r>
              <a:rPr lang="en-GB" sz="1200" dirty="0" err="1">
                <a:solidFill>
                  <a:srgbClr val="92D050"/>
                </a:solidFill>
              </a:rPr>
              <a:t>wneir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yn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cael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eu</a:t>
            </a:r>
            <a:r>
              <a:rPr lang="en-GB" sz="1200" dirty="0">
                <a:solidFill>
                  <a:srgbClr val="92D050"/>
                </a:solidFill>
              </a:rPr>
              <a:t> </a:t>
            </a:r>
            <a:r>
              <a:rPr lang="en-GB" sz="1200" dirty="0" err="1">
                <a:solidFill>
                  <a:srgbClr val="92D050"/>
                </a:solidFill>
              </a:rPr>
              <a:t>gwireddu</a:t>
            </a:r>
            <a:r>
              <a:rPr lang="en-GB" sz="1200" dirty="0">
                <a:solidFill>
                  <a:srgbClr val="92D050"/>
                </a:solidFill>
              </a:rPr>
              <a:t>.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5508625" y="549275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rgbClr val="92D050"/>
                </a:solidFill>
              </a:rPr>
              <a:t>Crynodeb</a:t>
            </a:r>
            <a:r>
              <a:rPr lang="en-GB" b="1" dirty="0">
                <a:solidFill>
                  <a:srgbClr val="92D050"/>
                </a:solidFill>
              </a:rPr>
              <a:t> a </a:t>
            </a:r>
            <a:r>
              <a:rPr lang="en-GB" b="1" dirty="0" err="1">
                <a:solidFill>
                  <a:srgbClr val="92D050"/>
                </a:solidFill>
              </a:rPr>
              <a:t>chasgliad</a:t>
            </a:r>
            <a:endParaRPr lang="en-GB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er</a:t>
            </a:r>
            <a:r>
              <a:rPr lang="en-GB" sz="1200" dirty="0"/>
              <a:t> </a:t>
            </a:r>
            <a:r>
              <a:rPr lang="en-GB" sz="1200" dirty="0" err="1"/>
              <a:t>mwyn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/>
              <a:t>Ar</a:t>
            </a:r>
            <a:r>
              <a:rPr lang="en-GB" sz="1200" dirty="0" smtClean="0"/>
              <a:t> </a:t>
            </a:r>
            <a:r>
              <a:rPr lang="en-GB" sz="1200" dirty="0"/>
              <a:t>un </a:t>
            </a:r>
            <a:r>
              <a:rPr lang="en-GB" sz="1200" dirty="0" err="1"/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/>
              <a:t> </a:t>
            </a:r>
            <a:r>
              <a:rPr lang="en-GB" sz="1200" dirty="0" err="1"/>
              <a:t>cyn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/>
              <a:t>Ar</a:t>
            </a:r>
            <a:r>
              <a:rPr lang="en-GB" sz="1200" dirty="0"/>
              <a:t> y </a:t>
            </a:r>
            <a:r>
              <a:rPr lang="en-GB" sz="1200" dirty="0" err="1"/>
              <a:t>llaw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/>
              <a:t>Yn</a:t>
            </a:r>
            <a:r>
              <a:rPr lang="en-GB" sz="1200" dirty="0"/>
              <a:t> yr un </a:t>
            </a:r>
            <a:r>
              <a:rPr lang="en-GB" sz="1200" dirty="0" err="1"/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/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yr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5292725" y="333375"/>
            <a:ext cx="3382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Cysyllteiriau rhesymegol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539750" y="3455988"/>
            <a:ext cx="8135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468313" y="997000"/>
            <a:ext cx="82073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200" b="1" dirty="0" err="1"/>
              <a:t>Testun</a:t>
            </a:r>
            <a:r>
              <a:rPr lang="en-GB" sz="1200" b="1" dirty="0"/>
              <a:t> </a:t>
            </a:r>
            <a:r>
              <a:rPr lang="en-GB" sz="1200" b="1" dirty="0" err="1"/>
              <a:t>Trafod</a:t>
            </a:r>
            <a:endParaRPr lang="en-GB" sz="1200" dirty="0"/>
          </a:p>
          <a:p>
            <a:r>
              <a:rPr lang="en-GB" sz="1200" b="1" dirty="0" err="1"/>
              <a:t>Bydd</a:t>
            </a:r>
            <a:r>
              <a:rPr lang="en-GB" sz="1200" b="1" dirty="0"/>
              <a:t> </a:t>
            </a:r>
            <a:r>
              <a:rPr lang="en-GB" sz="1200" b="1" dirty="0" err="1"/>
              <a:t>pobl</a:t>
            </a:r>
            <a:r>
              <a:rPr lang="en-GB" sz="1200" b="1" dirty="0"/>
              <a:t> </a:t>
            </a:r>
            <a:r>
              <a:rPr lang="en-GB" sz="1200" b="1" dirty="0" err="1"/>
              <a:t>yn</a:t>
            </a:r>
            <a:r>
              <a:rPr lang="en-GB" sz="1200" b="1" dirty="0"/>
              <a:t> </a:t>
            </a:r>
            <a:r>
              <a:rPr lang="en-GB" sz="1200" b="1" dirty="0" err="1"/>
              <a:t>elwa</a:t>
            </a:r>
            <a:r>
              <a:rPr lang="en-GB" sz="1200" b="1" dirty="0"/>
              <a:t> o </a:t>
            </a:r>
            <a:r>
              <a:rPr lang="en-GB" sz="1200" b="1" dirty="0" err="1"/>
              <a:t>foddi</a:t>
            </a:r>
            <a:r>
              <a:rPr lang="en-GB" sz="1200" b="1" dirty="0"/>
              <a:t> Cwm </a:t>
            </a:r>
            <a:r>
              <a:rPr lang="en-GB" sz="1200" b="1" dirty="0" err="1"/>
              <a:t>Celyn</a:t>
            </a:r>
            <a:r>
              <a:rPr lang="en-GB" sz="1200" b="1" dirty="0"/>
              <a:t>. </a:t>
            </a:r>
            <a:endParaRPr lang="en-GB" sz="1200" dirty="0"/>
          </a:p>
          <a:p>
            <a:r>
              <a:rPr lang="en-GB" sz="1200" dirty="0" err="1"/>
              <a:t>Ers</a:t>
            </a:r>
            <a:r>
              <a:rPr lang="en-GB" sz="1200" dirty="0"/>
              <a:t> 1955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bygythiad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bodoli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Nghapel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gorfod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>
                <a:solidFill>
                  <a:srgbClr val="FF0000"/>
                </a:solidFill>
              </a:rPr>
              <a:t>er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mwyn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 </a:t>
            </a:r>
            <a:r>
              <a:rPr lang="en-GB" sz="1200" dirty="0" err="1"/>
              <a:t>cronfa</a:t>
            </a:r>
            <a:r>
              <a:rPr lang="en-GB" sz="1200" dirty="0"/>
              <a:t> </a:t>
            </a:r>
            <a:r>
              <a:rPr lang="en-GB" sz="1200" dirty="0" err="1"/>
              <a:t>ddŵr</a:t>
            </a:r>
            <a:r>
              <a:rPr lang="en-GB" sz="1200" dirty="0"/>
              <a:t>. Fe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gronfa’n</a:t>
            </a:r>
            <a:r>
              <a:rPr lang="en-GB" sz="1200" dirty="0"/>
              <a:t> </a:t>
            </a:r>
            <a:r>
              <a:rPr lang="en-GB" sz="1200" dirty="0" err="1"/>
              <a:t>darparu</a:t>
            </a:r>
            <a:r>
              <a:rPr lang="en-GB" sz="1200" dirty="0"/>
              <a:t>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yfed</a:t>
            </a:r>
            <a:r>
              <a:rPr lang="en-GB" sz="1200" dirty="0"/>
              <a:t> </a:t>
            </a:r>
            <a:r>
              <a:rPr lang="en-GB" sz="1200" dirty="0" err="1" smtClean="0"/>
              <a:t>glân</a:t>
            </a:r>
            <a:r>
              <a:rPr lang="en-GB" sz="1200" dirty="0" smtClean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gyfer</a:t>
            </a:r>
            <a:r>
              <a:rPr lang="en-GB" sz="1200" dirty="0"/>
              <a:t> </a:t>
            </a:r>
            <a:r>
              <a:rPr lang="en-GB" sz="1200" dirty="0" err="1"/>
              <a:t>dinas</a:t>
            </a:r>
            <a:r>
              <a:rPr lang="en-GB" sz="1200" dirty="0"/>
              <a:t> </a:t>
            </a:r>
            <a:r>
              <a:rPr lang="en-GB" sz="1200" dirty="0" err="1"/>
              <a:t>Lerpwl</a:t>
            </a:r>
            <a:r>
              <a:rPr lang="en-GB" sz="1200" dirty="0"/>
              <a:t>,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wrthi’n</a:t>
            </a:r>
            <a:r>
              <a:rPr lang="en-GB" sz="1200" dirty="0"/>
              <a:t> </a:t>
            </a:r>
            <a:r>
              <a:rPr lang="en-GB" sz="1200" dirty="0" err="1"/>
              <a:t>tyfu’n</a:t>
            </a:r>
            <a:r>
              <a:rPr lang="en-GB" sz="1200" dirty="0"/>
              <a:t> </a:t>
            </a:r>
            <a:r>
              <a:rPr lang="en-GB" sz="1200" dirty="0" err="1"/>
              <a:t>gyflym</a:t>
            </a:r>
            <a:r>
              <a:rPr lang="en-GB" sz="1200" dirty="0"/>
              <a:t> </a:t>
            </a:r>
            <a:r>
              <a:rPr lang="en-GB" sz="1200" dirty="0" err="1"/>
              <a:t>iawn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wir</a:t>
            </a:r>
            <a:r>
              <a:rPr lang="en-GB" sz="1200" dirty="0"/>
              <a:t>,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addewid</a:t>
            </a:r>
            <a:r>
              <a:rPr lang="en-GB" sz="1200" dirty="0"/>
              <a:t> o </a:t>
            </a:r>
            <a:r>
              <a:rPr lang="en-GB" sz="1200" dirty="0" err="1"/>
              <a:t>gartref</a:t>
            </a:r>
            <a:r>
              <a:rPr lang="en-GB" sz="1200" dirty="0"/>
              <a:t> </a:t>
            </a:r>
            <a:r>
              <a:rPr lang="en-GB" sz="1200" dirty="0" err="1"/>
              <a:t>newydd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nes</a:t>
            </a:r>
            <a:r>
              <a:rPr lang="en-GB" sz="1200" dirty="0"/>
              <a:t> at </a:t>
            </a:r>
            <a:r>
              <a:rPr lang="en-GB" sz="1200" dirty="0" err="1"/>
              <a:t>dref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neu</a:t>
            </a:r>
            <a:r>
              <a:rPr lang="en-GB" sz="1200" dirty="0"/>
              <a:t> </a:t>
            </a:r>
            <a:r>
              <a:rPr lang="en-GB" sz="1200" dirty="0" err="1"/>
              <a:t>bentref</a:t>
            </a:r>
            <a:r>
              <a:rPr lang="en-GB" sz="1200" dirty="0"/>
              <a:t> </a:t>
            </a:r>
            <a:r>
              <a:rPr lang="en-GB" sz="1200" dirty="0" err="1"/>
              <a:t>cyfagos</a:t>
            </a:r>
            <a:r>
              <a:rPr lang="en-GB" sz="1200" dirty="0"/>
              <a:t> </a:t>
            </a:r>
            <a:r>
              <a:rPr lang="en-GB" sz="1200" dirty="0" err="1"/>
              <a:t>lle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siopau</a:t>
            </a:r>
            <a:r>
              <a:rPr lang="en-GB" sz="1200" dirty="0"/>
              <a:t> a </a:t>
            </a:r>
            <a:r>
              <a:rPr lang="en-GB" sz="1200" dirty="0" err="1"/>
              <a:t>mwy</a:t>
            </a:r>
            <a:r>
              <a:rPr lang="en-GB" sz="1200" dirty="0"/>
              <a:t> o </a:t>
            </a:r>
            <a:r>
              <a:rPr lang="en-GB" sz="1200" dirty="0" err="1"/>
              <a:t>wasanaethau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apelio</a:t>
            </a:r>
            <a:r>
              <a:rPr lang="en-GB" sz="1200" dirty="0"/>
              <a:t> at rai.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yr</a:t>
            </a:r>
            <a:r>
              <a:rPr lang="en-GB" sz="1200" dirty="0">
                <a:solidFill>
                  <a:srgbClr val="FF0000"/>
                </a:solidFill>
              </a:rPr>
              <a:t> un </a:t>
            </a:r>
            <a:r>
              <a:rPr lang="en-GB" sz="1200" dirty="0" err="1">
                <a:solidFill>
                  <a:srgbClr val="FF0000"/>
                </a:solidFill>
              </a:rPr>
              <a:t>modd</a:t>
            </a:r>
            <a:r>
              <a:rPr lang="en-GB" sz="1200" dirty="0"/>
              <a:t>,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cartref</a:t>
            </a:r>
            <a:r>
              <a:rPr lang="en-GB" sz="1200" dirty="0"/>
              <a:t> </a:t>
            </a:r>
            <a:r>
              <a:rPr lang="en-GB" sz="1200" dirty="0" smtClean="0"/>
              <a:t>modern a </a:t>
            </a:r>
            <a:r>
              <a:rPr lang="en-GB" sz="1200" dirty="0" err="1" smtClean="0"/>
              <a:t>chlyd</a:t>
            </a:r>
            <a:r>
              <a:rPr lang="en-GB" sz="1200" dirty="0" smtClean="0"/>
              <a:t> </a:t>
            </a:r>
            <a:r>
              <a:rPr lang="en-GB" sz="1200" dirty="0" err="1"/>
              <a:t>gydag</a:t>
            </a:r>
            <a:r>
              <a:rPr lang="en-GB" sz="1200" dirty="0"/>
              <a:t> </a:t>
            </a:r>
            <a:r>
              <a:rPr lang="en-GB" sz="1200" dirty="0" err="1"/>
              <a:t>ystafell</a:t>
            </a:r>
            <a:r>
              <a:rPr lang="en-GB" sz="1200" dirty="0"/>
              <a:t> </a:t>
            </a:r>
            <a:r>
              <a:rPr lang="en-GB" sz="1200" dirty="0" err="1"/>
              <a:t>ymolchi</a:t>
            </a:r>
            <a:r>
              <a:rPr lang="en-GB" sz="1200" dirty="0"/>
              <a:t> a </a:t>
            </a:r>
            <a:r>
              <a:rPr lang="en-GB" sz="1200" dirty="0" err="1"/>
              <a:t>thrydan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llawer</a:t>
            </a:r>
            <a:r>
              <a:rPr lang="en-GB" sz="1200" dirty="0"/>
              <a:t> </a:t>
            </a:r>
            <a:r>
              <a:rPr lang="en-GB" sz="1200" dirty="0" err="1"/>
              <a:t>gwell</a:t>
            </a:r>
            <a:r>
              <a:rPr lang="en-GB" sz="1200" dirty="0"/>
              <a:t> </a:t>
            </a:r>
            <a:r>
              <a:rPr lang="en-GB" sz="1200" dirty="0" err="1"/>
              <a:t>na’r</a:t>
            </a:r>
            <a:r>
              <a:rPr lang="en-GB" sz="1200" dirty="0"/>
              <a:t> </a:t>
            </a:r>
            <a:r>
              <a:rPr lang="en-GB" sz="1200" dirty="0" err="1"/>
              <a:t>tyddynnod</a:t>
            </a:r>
            <a:r>
              <a:rPr lang="en-GB" sz="1200" dirty="0"/>
              <a:t> </a:t>
            </a:r>
            <a:r>
              <a:rPr lang="en-GB" sz="1200" dirty="0" err="1"/>
              <a:t>oer</a:t>
            </a:r>
            <a:r>
              <a:rPr lang="en-GB" sz="1200" dirty="0"/>
              <a:t> a hen </a:t>
            </a:r>
            <a:r>
              <a:rPr lang="en-GB" sz="1200" dirty="0" err="1"/>
              <a:t>ffermdai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nawr</a:t>
            </a:r>
            <a:r>
              <a:rPr lang="en-GB" sz="1200" dirty="0"/>
              <a:t>.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 smtClean="0"/>
              <a:t>oes</a:t>
            </a:r>
            <a:r>
              <a:rPr lang="en-GB" sz="1200" dirty="0" smtClean="0"/>
              <a:t>! </a:t>
            </a:r>
            <a:r>
              <a:rPr lang="en-GB" sz="1200" dirty="0" err="1" smtClean="0">
                <a:solidFill>
                  <a:srgbClr val="FF0000"/>
                </a:solidFill>
              </a:rPr>
              <a:t>Ar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>
                <a:solidFill>
                  <a:srgbClr val="FF0000"/>
                </a:solidFill>
              </a:rPr>
              <a:t>un </a:t>
            </a:r>
            <a:r>
              <a:rPr lang="en-GB" sz="1200" dirty="0" err="1">
                <a:solidFill>
                  <a:srgbClr val="FF0000"/>
                </a:solidFill>
              </a:rPr>
              <a:t>llaw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 </a:t>
            </a:r>
            <a:r>
              <a:rPr lang="en-GB" sz="1200" dirty="0" err="1"/>
              <a:t>Tref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o </a:t>
            </a:r>
            <a:r>
              <a:rPr lang="en-GB" sz="1200" dirty="0" err="1"/>
              <a:t>blaid</a:t>
            </a:r>
            <a:r>
              <a:rPr lang="en-GB" sz="1200" dirty="0"/>
              <a:t> </a:t>
            </a:r>
            <a:r>
              <a:rPr lang="en-GB" sz="1200" dirty="0" err="1"/>
              <a:t>adeiladu’r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 a </a:t>
            </a:r>
            <a:r>
              <a:rPr lang="en-GB" sz="1200" dirty="0" err="1"/>
              <a:t>boddi’r</a:t>
            </a:r>
            <a:r>
              <a:rPr lang="en-GB" sz="1200" dirty="0"/>
              <a:t> cwm am y </a:t>
            </a:r>
            <a:r>
              <a:rPr lang="en-GB" sz="1200" dirty="0" err="1"/>
              <a:t>byddai’n</a:t>
            </a:r>
            <a:r>
              <a:rPr lang="en-GB" sz="1200" dirty="0"/>
              <a:t> </a:t>
            </a:r>
            <a:r>
              <a:rPr lang="en-GB" sz="1200" dirty="0" err="1"/>
              <a:t>creu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o </a:t>
            </a:r>
            <a:r>
              <a:rPr lang="en-GB" sz="1200" dirty="0" err="1"/>
              <a:t>swyddi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hangen</a:t>
            </a:r>
            <a:r>
              <a:rPr lang="en-GB" sz="1200" dirty="0"/>
              <a:t>. Cred </a:t>
            </a:r>
            <a:r>
              <a:rPr lang="en-GB" sz="1200" dirty="0" err="1"/>
              <a:t>rhai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galw</a:t>
            </a:r>
            <a:r>
              <a:rPr lang="en-GB" sz="1200" dirty="0"/>
              <a:t> </a:t>
            </a:r>
            <a:r>
              <a:rPr lang="en-GB" sz="1200" dirty="0" err="1"/>
              <a:t>mawr</a:t>
            </a:r>
            <a:r>
              <a:rPr lang="en-GB" sz="1200" dirty="0"/>
              <a:t> am </a:t>
            </a:r>
            <a:r>
              <a:rPr lang="en-GB" sz="1200" dirty="0" err="1"/>
              <a:t>weithwyr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waith</a:t>
            </a:r>
            <a:r>
              <a:rPr lang="en-GB" sz="1200" dirty="0"/>
              <a:t> </a:t>
            </a:r>
            <a:r>
              <a:rPr lang="en-GB" sz="1200" dirty="0" err="1"/>
              <a:t>clirio</a:t>
            </a:r>
            <a:r>
              <a:rPr lang="en-GB" sz="1200" dirty="0"/>
              <a:t>, </a:t>
            </a:r>
            <a:r>
              <a:rPr lang="en-GB" sz="1200" dirty="0" err="1"/>
              <a:t>adeiladu</a:t>
            </a:r>
            <a:r>
              <a:rPr lang="en-GB" sz="1200" dirty="0"/>
              <a:t> a </a:t>
            </a:r>
            <a:r>
              <a:rPr lang="en-GB" sz="1200" dirty="0" err="1"/>
              <a:t>chynnal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safle’r</a:t>
            </a:r>
            <a:r>
              <a:rPr lang="en-GB" sz="1200" dirty="0"/>
              <a:t> </a:t>
            </a:r>
            <a:r>
              <a:rPr lang="en-GB" sz="1200" dirty="0" err="1"/>
              <a:t>argae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chwâl</a:t>
            </a:r>
            <a:r>
              <a:rPr lang="en-GB" sz="1200" dirty="0"/>
              <a:t>. Mae </a:t>
            </a:r>
            <a:r>
              <a:rPr lang="en-GB" sz="1200" dirty="0" err="1"/>
              <a:t>ambell</a:t>
            </a:r>
            <a:r>
              <a:rPr lang="en-GB" sz="1200" dirty="0"/>
              <a:t> </a:t>
            </a:r>
            <a:r>
              <a:rPr lang="en-GB" sz="1200" dirty="0" err="1"/>
              <a:t>deulu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hel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pac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barod</a:t>
            </a:r>
            <a:r>
              <a:rPr lang="en-GB" sz="1200" dirty="0"/>
              <a:t> a </a:t>
            </a:r>
            <a:r>
              <a:rPr lang="en-GB" sz="1200" dirty="0" err="1"/>
              <a:t>gadael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cyn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penderfyniad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gadarnhau</a:t>
            </a:r>
            <a:r>
              <a:rPr lang="en-GB" sz="1200" dirty="0"/>
              <a:t>. </a:t>
            </a:r>
            <a:r>
              <a:rPr lang="en-GB" sz="1200" dirty="0" err="1"/>
              <a:t>Ystyrir</a:t>
            </a:r>
            <a:r>
              <a:rPr lang="en-GB" sz="1200" dirty="0"/>
              <a:t> y </a:t>
            </a:r>
            <a:r>
              <a:rPr lang="en-GB" sz="1200" dirty="0" err="1"/>
              <a:t>byddai</a:t>
            </a:r>
            <a:r>
              <a:rPr lang="en-GB" sz="1200" dirty="0"/>
              <a:t> </a:t>
            </a:r>
            <a:r>
              <a:rPr lang="en-GB" sz="1200" dirty="0" err="1"/>
              <a:t>rheoli</a:t>
            </a:r>
            <a:r>
              <a:rPr lang="en-GB" sz="1200" dirty="0"/>
              <a:t> </a:t>
            </a:r>
            <a:r>
              <a:rPr lang="en-GB" sz="1200" dirty="0" err="1"/>
              <a:t>llif</a:t>
            </a:r>
            <a:r>
              <a:rPr lang="en-GB" sz="1200" dirty="0"/>
              <a:t> y </a:t>
            </a:r>
            <a:r>
              <a:rPr lang="en-GB" sz="1200" dirty="0" err="1"/>
              <a:t>dŵr</a:t>
            </a:r>
            <a:r>
              <a:rPr lang="en-GB" sz="1200" dirty="0"/>
              <a:t>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Afon</a:t>
            </a:r>
            <a:r>
              <a:rPr lang="en-GB" sz="1200" dirty="0"/>
              <a:t> Tryweryn o </a:t>
            </a:r>
            <a:r>
              <a:rPr lang="en-GB" sz="1200" dirty="0" err="1"/>
              <a:t>fudd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gymdeithas</a:t>
            </a:r>
            <a:r>
              <a:rPr lang="en-GB" sz="1200" dirty="0"/>
              <a:t> </a:t>
            </a:r>
            <a:r>
              <a:rPr lang="en-GB" sz="1200" dirty="0" err="1"/>
              <a:t>ehangach</a:t>
            </a:r>
            <a:r>
              <a:rPr lang="en-GB" sz="1200" dirty="0"/>
              <a:t> ac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sicrhau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fyddai</a:t>
            </a:r>
            <a:r>
              <a:rPr lang="en-GB" sz="1200" dirty="0"/>
              <a:t> </a:t>
            </a:r>
            <a:r>
              <a:rPr lang="en-GB" sz="1200" dirty="0" err="1"/>
              <a:t>llifogydd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nhref</a:t>
            </a:r>
            <a:r>
              <a:rPr lang="en-GB" sz="1200" dirty="0"/>
              <a:t> y </a:t>
            </a:r>
            <a:r>
              <a:rPr lang="en-GB" sz="1200" dirty="0" err="1"/>
              <a:t>Bala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ddod</a:t>
            </a:r>
            <a:r>
              <a:rPr lang="en-GB" sz="1200" dirty="0"/>
              <a:t>.</a:t>
            </a:r>
          </a:p>
          <a:p>
            <a:r>
              <a:rPr lang="en-GB" sz="1200" dirty="0"/>
              <a:t>         </a:t>
            </a:r>
            <a:r>
              <a:rPr lang="en-GB" sz="1200" dirty="0" err="1">
                <a:solidFill>
                  <a:srgbClr val="FF0000"/>
                </a:solidFill>
              </a:rPr>
              <a:t>Ar</a:t>
            </a:r>
            <a:r>
              <a:rPr lang="en-GB" sz="1200" dirty="0">
                <a:solidFill>
                  <a:srgbClr val="FF0000"/>
                </a:solidFill>
              </a:rPr>
              <a:t> y </a:t>
            </a:r>
            <a:r>
              <a:rPr lang="en-GB" sz="1200" dirty="0" err="1">
                <a:solidFill>
                  <a:srgbClr val="FF0000"/>
                </a:solidFill>
              </a:rPr>
              <a:t>llaw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>
                <a:solidFill>
                  <a:srgbClr val="FF0000"/>
                </a:solidFill>
              </a:rPr>
              <a:t>arall</a:t>
            </a:r>
            <a:r>
              <a:rPr lang="en-GB" sz="1200" dirty="0"/>
              <a:t>,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cryf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/>
              <a:t>boddi’r</a:t>
            </a:r>
            <a:r>
              <a:rPr lang="en-GB" sz="1200" dirty="0"/>
              <a:t> cwm. Beth am </a:t>
            </a:r>
            <a:r>
              <a:rPr lang="en-GB" sz="1200" dirty="0" err="1"/>
              <a:t>ddiogelu</a:t>
            </a:r>
            <a:r>
              <a:rPr lang="en-GB" sz="1200" dirty="0"/>
              <a:t> </a:t>
            </a:r>
            <a:r>
              <a:rPr lang="en-GB" sz="1200" dirty="0" err="1"/>
              <a:t>treftadaeth</a:t>
            </a:r>
            <a:r>
              <a:rPr lang="en-GB" sz="1200" dirty="0"/>
              <a:t> a </a:t>
            </a:r>
            <a:r>
              <a:rPr lang="en-GB" sz="1200" dirty="0" err="1"/>
              <a:t>diwylliant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Cymreig</a:t>
            </a:r>
            <a:r>
              <a:rPr lang="en-GB" sz="1200" dirty="0"/>
              <a:t> </a:t>
            </a:r>
            <a:r>
              <a:rPr lang="en-GB" sz="1200" dirty="0" err="1"/>
              <a:t>hwn</a:t>
            </a:r>
            <a:r>
              <a:rPr lang="en-GB" sz="1200" dirty="0"/>
              <a:t>? Mae </a:t>
            </a:r>
            <a:r>
              <a:rPr lang="en-GB" sz="1200" dirty="0" err="1"/>
              <a:t>hi’n</a:t>
            </a:r>
            <a:r>
              <a:rPr lang="en-GB" sz="1200" dirty="0"/>
              <a:t> </a:t>
            </a:r>
            <a:r>
              <a:rPr lang="en-GB" sz="1200" dirty="0" err="1"/>
              <a:t>gymuned</a:t>
            </a:r>
            <a:r>
              <a:rPr lang="en-GB" sz="1200" dirty="0"/>
              <a:t> </a:t>
            </a:r>
            <a:r>
              <a:rPr lang="en-GB" sz="1200" dirty="0" err="1"/>
              <a:t>glos</a:t>
            </a:r>
            <a:r>
              <a:rPr lang="en-GB" sz="1200" dirty="0"/>
              <a:t> a </a:t>
            </a:r>
            <a:r>
              <a:rPr lang="en-GB" sz="1200" dirty="0" err="1"/>
              <a:t>chanddi</a:t>
            </a:r>
            <a:r>
              <a:rPr lang="en-GB" sz="1200" dirty="0"/>
              <a:t> </a:t>
            </a:r>
            <a:r>
              <a:rPr lang="en-GB" sz="1200" dirty="0" err="1"/>
              <a:t>nifer</a:t>
            </a:r>
            <a:r>
              <a:rPr lang="en-GB" sz="1200" dirty="0"/>
              <a:t> </a:t>
            </a:r>
            <a:r>
              <a:rPr lang="en-GB" sz="1200" dirty="0" err="1"/>
              <a:t>helaeth</a:t>
            </a:r>
            <a:r>
              <a:rPr lang="en-GB" sz="1200" dirty="0"/>
              <a:t> o </a:t>
            </a:r>
            <a:r>
              <a:rPr lang="en-GB" sz="1200" dirty="0" err="1"/>
              <a:t>siaradwyr</a:t>
            </a:r>
            <a:r>
              <a:rPr lang="en-GB" sz="1200" dirty="0"/>
              <a:t> </a:t>
            </a:r>
            <a:r>
              <a:rPr lang="en-GB" sz="1200" dirty="0" err="1"/>
              <a:t>Cymraeg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byw</a:t>
            </a:r>
            <a:r>
              <a:rPr lang="en-GB" sz="1200" dirty="0"/>
              <a:t> a bod </a:t>
            </a:r>
            <a:r>
              <a:rPr lang="en-GB" sz="1200" dirty="0" err="1"/>
              <a:t>yma</a:t>
            </a:r>
            <a:r>
              <a:rPr lang="en-GB" sz="1200" dirty="0"/>
              <a:t> </a:t>
            </a:r>
            <a:r>
              <a:rPr lang="en-GB" sz="1200" dirty="0" err="1"/>
              <a:t>ers</a:t>
            </a:r>
            <a:r>
              <a:rPr lang="en-GB" sz="1200" dirty="0"/>
              <a:t> </a:t>
            </a:r>
            <a:r>
              <a:rPr lang="en-GB" sz="1200" dirty="0" err="1"/>
              <a:t>cenedlaethau</a:t>
            </a:r>
            <a:r>
              <a:rPr lang="en-GB" sz="1200" dirty="0"/>
              <a:t>. </a:t>
            </a:r>
            <a:r>
              <a:rPr lang="en-GB" sz="1200" dirty="0" err="1">
                <a:solidFill>
                  <a:srgbClr val="FF0000"/>
                </a:solidFill>
              </a:rPr>
              <a:t>Yn</a:t>
            </a:r>
            <a:r>
              <a:rPr lang="en-GB" sz="1200" dirty="0">
                <a:solidFill>
                  <a:srgbClr val="FF0000"/>
                </a:solidFill>
              </a:rPr>
              <a:t> yr un </a:t>
            </a:r>
            <a:r>
              <a:rPr lang="en-GB" sz="1200" dirty="0" err="1">
                <a:solidFill>
                  <a:srgbClr val="FF0000"/>
                </a:solidFill>
              </a:rPr>
              <a:t>modd</a:t>
            </a:r>
            <a:r>
              <a:rPr lang="en-GB" sz="1200" dirty="0"/>
              <a:t>, y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ysgol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canolbwynt</a:t>
            </a:r>
            <a:r>
              <a:rPr lang="en-GB" sz="1200" dirty="0"/>
              <a:t> y </a:t>
            </a:r>
            <a:r>
              <a:rPr lang="en-GB" sz="1200" dirty="0" err="1" smtClean="0"/>
              <a:t>gymuned</a:t>
            </a:r>
            <a:r>
              <a:rPr lang="en-GB" sz="1200" dirty="0" smtClean="0"/>
              <a:t>, </a:t>
            </a:r>
            <a:r>
              <a:rPr lang="en-GB" sz="1200" dirty="0" err="1" smtClean="0">
                <a:solidFill>
                  <a:srgbClr val="FF0000"/>
                </a:solidFill>
              </a:rPr>
              <a:t>oherwydd</a:t>
            </a:r>
            <a:r>
              <a:rPr lang="en-GB" sz="1200" dirty="0" smtClean="0"/>
              <a:t> </a:t>
            </a:r>
            <a:r>
              <a:rPr lang="en-GB" sz="1200" dirty="0" err="1" smtClean="0"/>
              <a:t>maen</a:t>
            </a:r>
            <a:r>
              <a:rPr lang="en-GB" sz="1200" dirty="0" smtClean="0"/>
              <a:t> </a:t>
            </a:r>
            <a:r>
              <a:rPr lang="en-GB" sz="1200" dirty="0" err="1"/>
              <a:t>nhw’n</a:t>
            </a:r>
            <a:r>
              <a:rPr lang="en-GB" sz="1200" dirty="0"/>
              <a:t> </a:t>
            </a:r>
            <a:r>
              <a:rPr lang="en-GB" sz="1200" dirty="0" err="1"/>
              <a:t>ganolfannau</a:t>
            </a:r>
            <a:r>
              <a:rPr lang="en-GB" sz="1200" dirty="0"/>
              <a:t> </a:t>
            </a:r>
            <a:r>
              <a:rPr lang="en-GB" sz="1200" dirty="0" err="1"/>
              <a:t>diwylliannol</a:t>
            </a:r>
            <a:r>
              <a:rPr lang="en-GB" sz="1200" dirty="0"/>
              <a:t> </a:t>
            </a:r>
            <a:r>
              <a:rPr lang="en-GB" sz="1200" dirty="0" err="1"/>
              <a:t>sy’n</a:t>
            </a:r>
            <a:r>
              <a:rPr lang="en-GB" sz="1200" dirty="0"/>
              <a:t> </a:t>
            </a:r>
            <a:r>
              <a:rPr lang="en-GB" sz="1200" dirty="0" err="1"/>
              <a:t>cynnal</a:t>
            </a:r>
            <a:r>
              <a:rPr lang="en-GB" sz="1200" dirty="0"/>
              <a:t> eisteddfodau, </a:t>
            </a:r>
            <a:r>
              <a:rPr lang="en-GB" sz="1200" dirty="0" err="1"/>
              <a:t>cyngherddau</a:t>
            </a:r>
            <a:r>
              <a:rPr lang="en-GB" sz="1200" dirty="0"/>
              <a:t> a </a:t>
            </a:r>
            <a:r>
              <a:rPr lang="en-GB" sz="1200" dirty="0" err="1"/>
              <a:t>dosbarthiadau</a:t>
            </a:r>
            <a:r>
              <a:rPr lang="en-GB" sz="1200" dirty="0"/>
              <a:t> </a:t>
            </a:r>
            <a:r>
              <a:rPr lang="en-GB" sz="1200" dirty="0" err="1"/>
              <a:t>nos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aml</a:t>
            </a:r>
            <a:r>
              <a:rPr lang="en-GB" sz="1200" dirty="0"/>
              <a:t>. </a:t>
            </a:r>
            <a:r>
              <a:rPr lang="en-GB" sz="1200" dirty="0" err="1"/>
              <a:t>Byddai’r</a:t>
            </a:r>
            <a:r>
              <a:rPr lang="en-GB" sz="1200" dirty="0"/>
              <a:t> </a:t>
            </a:r>
            <a:r>
              <a:rPr lang="en-GB" sz="1200" dirty="0" err="1"/>
              <a:t>effaith</a:t>
            </a:r>
            <a:r>
              <a:rPr lang="en-GB" sz="1200" dirty="0"/>
              <a:t> </a:t>
            </a:r>
            <a:r>
              <a:rPr lang="en-GB" sz="1200" dirty="0" err="1"/>
              <a:t>ar</a:t>
            </a:r>
            <a:r>
              <a:rPr lang="en-GB" sz="1200" dirty="0"/>
              <a:t> </a:t>
            </a:r>
            <a:r>
              <a:rPr lang="en-GB" sz="1200" dirty="0" err="1"/>
              <a:t>deuluoedd</a:t>
            </a:r>
            <a:r>
              <a:rPr lang="en-GB" sz="1200" dirty="0"/>
              <a:t> </a:t>
            </a:r>
            <a:r>
              <a:rPr lang="en-GB" sz="1200" dirty="0" err="1"/>
              <a:t>unigol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un </a:t>
            </a:r>
            <a:r>
              <a:rPr lang="en-GB" sz="1200" dirty="0" err="1"/>
              <a:t>andwyol</a:t>
            </a:r>
            <a:r>
              <a:rPr lang="en-GB" sz="1200" dirty="0"/>
              <a:t>. </a:t>
            </a:r>
            <a:r>
              <a:rPr lang="en-GB" sz="1200" dirty="0" err="1"/>
              <a:t>Claddwyd</a:t>
            </a:r>
            <a:r>
              <a:rPr lang="en-GB" sz="1200" dirty="0"/>
              <a:t> </a:t>
            </a:r>
            <a:r>
              <a:rPr lang="en-GB" sz="1200" dirty="0" err="1"/>
              <a:t>anwyliaid</a:t>
            </a:r>
            <a:r>
              <a:rPr lang="en-GB" sz="1200" dirty="0"/>
              <a:t> </a:t>
            </a:r>
            <a:r>
              <a:rPr lang="en-GB" sz="1200" dirty="0" err="1"/>
              <a:t>iddynt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y </a:t>
            </a:r>
            <a:r>
              <a:rPr lang="en-GB" sz="1200" dirty="0" err="1"/>
              <a:t>fynwent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anghytuno’n</a:t>
            </a:r>
            <a:r>
              <a:rPr lang="en-GB" sz="1200" dirty="0"/>
              <a:t> </a:t>
            </a:r>
            <a:r>
              <a:rPr lang="en-GB" sz="1200" dirty="0" err="1"/>
              <a:t>gryf</a:t>
            </a:r>
            <a:r>
              <a:rPr lang="en-GB" sz="1200" dirty="0"/>
              <a:t> y </a:t>
            </a:r>
            <a:r>
              <a:rPr lang="en-GB" sz="1200" dirty="0" err="1"/>
              <a:t>dylai’r</a:t>
            </a:r>
            <a:r>
              <a:rPr lang="en-GB" sz="1200" dirty="0"/>
              <a:t> </a:t>
            </a:r>
            <a:r>
              <a:rPr lang="en-GB" sz="1200" dirty="0" err="1"/>
              <a:t>meirw</a:t>
            </a:r>
            <a:r>
              <a:rPr lang="en-GB" sz="1200" dirty="0"/>
              <a:t> </a:t>
            </a:r>
            <a:r>
              <a:rPr lang="en-GB" sz="1200" dirty="0" err="1"/>
              <a:t>hynny</a:t>
            </a:r>
            <a:r>
              <a:rPr lang="en-GB" sz="1200" dirty="0"/>
              <a:t> </a:t>
            </a:r>
            <a:r>
              <a:rPr lang="en-GB" sz="1200" dirty="0" err="1"/>
              <a:t>gael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symud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safle</a:t>
            </a:r>
            <a:r>
              <a:rPr lang="en-GB" sz="1200" dirty="0"/>
              <a:t> </a:t>
            </a:r>
            <a:r>
              <a:rPr lang="en-GB" sz="1200" dirty="0" err="1"/>
              <a:t>arall</a:t>
            </a:r>
            <a:r>
              <a:rPr lang="en-GB" sz="1200" dirty="0"/>
              <a:t>. </a:t>
            </a:r>
            <a:r>
              <a:rPr lang="en-GB" sz="1200" dirty="0" err="1"/>
              <a:t>Mi</a:t>
            </a:r>
            <a:r>
              <a:rPr lang="en-GB" sz="1200" dirty="0"/>
              <a:t> </a:t>
            </a:r>
            <a:r>
              <a:rPr lang="en-GB" sz="1200" dirty="0" err="1"/>
              <a:t>fydd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colli</a:t>
            </a:r>
            <a:r>
              <a:rPr lang="en-GB" sz="1200" dirty="0"/>
              <a:t> </a:t>
            </a:r>
            <a:r>
              <a:rPr lang="en-GB" sz="1200" dirty="0" err="1"/>
              <a:t>bywoliaeth</a:t>
            </a:r>
            <a:r>
              <a:rPr lang="en-GB" sz="1200" dirty="0"/>
              <a:t> -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athrawon</a:t>
            </a:r>
            <a:r>
              <a:rPr lang="en-GB" sz="1200" dirty="0"/>
              <a:t>, </a:t>
            </a:r>
            <a:r>
              <a:rPr lang="en-GB" sz="1200" dirty="0" err="1"/>
              <a:t>gweision</a:t>
            </a:r>
            <a:r>
              <a:rPr lang="en-GB" sz="1200" dirty="0"/>
              <a:t> y </a:t>
            </a:r>
            <a:r>
              <a:rPr lang="en-GB" sz="1200" dirty="0" err="1"/>
              <a:t>fferm</a:t>
            </a:r>
            <a:r>
              <a:rPr lang="en-GB" sz="1200" dirty="0"/>
              <a:t>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gweinidog</a:t>
            </a:r>
            <a:r>
              <a:rPr lang="en-GB" sz="1200" dirty="0"/>
              <a:t>. </a:t>
            </a:r>
            <a:r>
              <a:rPr lang="en-GB" sz="1200" dirty="0" err="1"/>
              <a:t>Mae’r</a:t>
            </a:r>
            <a:r>
              <a:rPr lang="en-GB" sz="1200" dirty="0"/>
              <a:t> mater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chwalu</a:t>
            </a:r>
            <a:r>
              <a:rPr lang="en-GB" sz="1200" dirty="0"/>
              <a:t> </a:t>
            </a:r>
            <a:r>
              <a:rPr lang="en-GB" sz="1200" dirty="0" err="1"/>
              <a:t>perthynas</a:t>
            </a:r>
            <a:r>
              <a:rPr lang="en-GB" sz="1200" dirty="0"/>
              <a:t> y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â’i</a:t>
            </a:r>
            <a:r>
              <a:rPr lang="en-GB" sz="1200" dirty="0"/>
              <a:t> </a:t>
            </a:r>
            <a:r>
              <a:rPr lang="en-GB" sz="1200" dirty="0" err="1"/>
              <a:t>gilydd</a:t>
            </a:r>
            <a:r>
              <a:rPr lang="en-GB" sz="1200" dirty="0"/>
              <a:t>. Mae </a:t>
            </a:r>
            <a:r>
              <a:rPr lang="en-GB" sz="1200" dirty="0" err="1"/>
              <a:t>rhai</a:t>
            </a:r>
            <a:r>
              <a:rPr lang="en-GB" sz="1200" dirty="0"/>
              <a:t> am </a:t>
            </a:r>
            <a:r>
              <a:rPr lang="en-GB" sz="1200" dirty="0" err="1"/>
              <a:t>symud</a:t>
            </a:r>
            <a:r>
              <a:rPr lang="en-GB" sz="1200" dirty="0"/>
              <a:t> ac </a:t>
            </a:r>
            <a:r>
              <a:rPr lang="en-GB" sz="1200" dirty="0" err="1"/>
              <a:t>eraill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benderfynol</a:t>
            </a:r>
            <a:r>
              <a:rPr lang="en-GB" sz="1200" dirty="0"/>
              <a:t> o </a:t>
            </a:r>
            <a:r>
              <a:rPr lang="en-GB" sz="1200" dirty="0" err="1"/>
              <a:t>aros</a:t>
            </a:r>
            <a:r>
              <a:rPr lang="en-GB" sz="1200" dirty="0"/>
              <a:t> ac </a:t>
            </a:r>
            <a:r>
              <a:rPr lang="en-GB" sz="1200" dirty="0" err="1"/>
              <a:t>ymladd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 smtClean="0"/>
              <a:t>argae.Cred</a:t>
            </a:r>
            <a:r>
              <a:rPr lang="en-GB" sz="1200" dirty="0" smtClean="0"/>
              <a:t> </a:t>
            </a:r>
            <a:r>
              <a:rPr lang="en-GB" sz="1200" dirty="0" err="1" smtClean="0"/>
              <a:t>rhai</a:t>
            </a:r>
            <a:r>
              <a:rPr lang="en-GB" sz="1200" dirty="0" smtClean="0"/>
              <a:t> </a:t>
            </a:r>
            <a:r>
              <a:rPr lang="en-GB" sz="1200" dirty="0" err="1" smtClean="0"/>
              <a:t>fod</a:t>
            </a:r>
            <a:r>
              <a:rPr lang="en-GB" sz="1200" dirty="0" smtClean="0"/>
              <a:t> </a:t>
            </a:r>
            <a:r>
              <a:rPr lang="en-GB" sz="1200" dirty="0" err="1"/>
              <a:t>yna</a:t>
            </a:r>
            <a:r>
              <a:rPr lang="en-GB" sz="1200" dirty="0"/>
              <a:t> </a:t>
            </a:r>
            <a:r>
              <a:rPr lang="en-GB" sz="1200" dirty="0" err="1"/>
              <a:t>gwmwl</a:t>
            </a:r>
            <a:r>
              <a:rPr lang="en-GB" sz="1200" dirty="0"/>
              <a:t> du </a:t>
            </a:r>
            <a:r>
              <a:rPr lang="en-GB" sz="1200" dirty="0" err="1"/>
              <a:t>dros</a:t>
            </a:r>
            <a:r>
              <a:rPr lang="en-GB" sz="1200" dirty="0"/>
              <a:t> </a:t>
            </a:r>
            <a:r>
              <a:rPr lang="en-GB" sz="1200" dirty="0" err="1"/>
              <a:t>blentyndod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blant</a:t>
            </a:r>
            <a:r>
              <a:rPr lang="en-GB" sz="1200" dirty="0"/>
              <a:t> </a:t>
            </a:r>
            <a:r>
              <a:rPr lang="en-GB" sz="1200" dirty="0" err="1"/>
              <a:t>Capel</a:t>
            </a:r>
            <a:r>
              <a:rPr lang="en-GB" sz="1200" dirty="0"/>
              <a:t> </a:t>
            </a:r>
            <a:r>
              <a:rPr lang="en-GB" sz="1200" dirty="0" err="1"/>
              <a:t>Celyn</a:t>
            </a:r>
            <a:r>
              <a:rPr lang="en-GB" sz="1200" dirty="0"/>
              <a:t>. Ni </a:t>
            </a:r>
            <a:r>
              <a:rPr lang="en-GB" sz="1200" dirty="0" err="1"/>
              <a:t>fyddant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gallu</a:t>
            </a:r>
            <a:r>
              <a:rPr lang="en-GB" sz="1200" dirty="0"/>
              <a:t> </a:t>
            </a:r>
            <a:r>
              <a:rPr lang="en-GB" sz="1200" dirty="0" err="1"/>
              <a:t>crwydro</a:t>
            </a:r>
            <a:r>
              <a:rPr lang="en-GB" sz="1200" dirty="0"/>
              <a:t> </a:t>
            </a:r>
            <a:r>
              <a:rPr lang="en-GB" sz="1200" dirty="0" err="1"/>
              <a:t>caeau’r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 </a:t>
            </a:r>
            <a:r>
              <a:rPr lang="en-GB" sz="1200" dirty="0" err="1"/>
              <a:t>ymhen</a:t>
            </a:r>
            <a:r>
              <a:rPr lang="en-GB" sz="1200" dirty="0"/>
              <a:t> </a:t>
            </a:r>
            <a:r>
              <a:rPr lang="en-GB" sz="1200" dirty="0" err="1"/>
              <a:t>rhai</a:t>
            </a:r>
            <a:r>
              <a:rPr lang="en-GB" sz="1200" dirty="0"/>
              <a:t> </a:t>
            </a:r>
            <a:r>
              <a:rPr lang="en-GB" sz="1200" dirty="0" err="1"/>
              <a:t>blynyddoedd</a:t>
            </a:r>
            <a:r>
              <a:rPr lang="en-GB" sz="1200" dirty="0"/>
              <a:t> </a:t>
            </a:r>
            <a:r>
              <a:rPr lang="en-GB" sz="1200" dirty="0" err="1">
                <a:solidFill>
                  <a:srgbClr val="FF0000"/>
                </a:solidFill>
              </a:rPr>
              <a:t>os</a:t>
            </a:r>
            <a:r>
              <a:rPr lang="en-GB" sz="1200" dirty="0"/>
              <a:t>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argae’n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hadeiladu</a:t>
            </a:r>
            <a:r>
              <a:rPr lang="en-GB" sz="1200" dirty="0"/>
              <a:t>. </a:t>
            </a:r>
            <a:r>
              <a:rPr lang="en-GB" sz="1200" dirty="0" err="1"/>
              <a:t>Gofynnir</a:t>
            </a:r>
            <a:r>
              <a:rPr lang="en-GB" sz="1200" dirty="0"/>
              <a:t> </a:t>
            </a:r>
            <a:r>
              <a:rPr lang="en-GB" sz="1200" dirty="0" smtClean="0"/>
              <a:t>pam </a:t>
            </a:r>
            <a:r>
              <a:rPr lang="en-GB" sz="1200" dirty="0" err="1" smtClean="0"/>
              <a:t>mae</a:t>
            </a:r>
            <a:r>
              <a:rPr lang="en-GB" sz="1200" dirty="0" smtClean="0"/>
              <a:t> </a:t>
            </a:r>
            <a:r>
              <a:rPr lang="en-GB" sz="1200" dirty="0" err="1"/>
              <a:t>rhaid</a:t>
            </a:r>
            <a:r>
              <a:rPr lang="en-GB" sz="1200" dirty="0"/>
              <a:t> </a:t>
            </a:r>
            <a:r>
              <a:rPr lang="en-GB" sz="1200" dirty="0" err="1"/>
              <a:t>difetha</a:t>
            </a:r>
            <a:r>
              <a:rPr lang="en-GB" sz="1200" dirty="0"/>
              <a:t> cwm </a:t>
            </a:r>
            <a:r>
              <a:rPr lang="en-GB" sz="1200" dirty="0" err="1"/>
              <a:t>prydferth</a:t>
            </a:r>
            <a:r>
              <a:rPr lang="en-GB" sz="1200" dirty="0"/>
              <a:t> </a:t>
            </a:r>
            <a:r>
              <a:rPr lang="en-GB" sz="1200" dirty="0" err="1"/>
              <a:t>sydd</a:t>
            </a:r>
            <a:r>
              <a:rPr lang="en-GB" sz="1200" dirty="0"/>
              <a:t> ag </a:t>
            </a:r>
            <a:r>
              <a:rPr lang="en-GB" sz="1200" dirty="0" err="1"/>
              <a:t>amgylchedd</a:t>
            </a:r>
            <a:r>
              <a:rPr lang="en-GB" sz="1200" dirty="0"/>
              <a:t> </a:t>
            </a:r>
            <a:r>
              <a:rPr lang="en-GB" sz="1200" dirty="0" err="1"/>
              <a:t>cyfoethog</a:t>
            </a:r>
            <a:r>
              <a:rPr lang="en-GB" sz="1200" dirty="0"/>
              <a:t>? Beth </a:t>
            </a:r>
            <a:r>
              <a:rPr lang="en-GB" sz="1200" dirty="0" err="1"/>
              <a:t>fydd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digwydd</a:t>
            </a:r>
            <a:r>
              <a:rPr lang="en-GB" sz="1200" dirty="0"/>
              <a:t> </a:t>
            </a:r>
            <a:r>
              <a:rPr lang="en-GB" sz="1200" dirty="0" err="1"/>
              <a:t>i’r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fywyd</a:t>
            </a:r>
            <a:r>
              <a:rPr lang="en-GB" sz="1200" dirty="0"/>
              <a:t> </a:t>
            </a:r>
            <a:r>
              <a:rPr lang="en-GB" sz="1200" dirty="0" err="1"/>
              <a:t>gwyllt</a:t>
            </a:r>
            <a:r>
              <a:rPr lang="en-GB" sz="1200" dirty="0"/>
              <a:t>? ‘</a:t>
            </a:r>
            <a:r>
              <a:rPr lang="en-GB" sz="1200" dirty="0" err="1"/>
              <a:t>Dyw</a:t>
            </a:r>
            <a:r>
              <a:rPr lang="en-GB" sz="1200" dirty="0"/>
              <a:t> </a:t>
            </a:r>
            <a:r>
              <a:rPr lang="en-GB" sz="1200" dirty="0" err="1"/>
              <a:t>pawb</a:t>
            </a:r>
            <a:r>
              <a:rPr lang="en-GB" sz="1200" dirty="0"/>
              <a:t> </a:t>
            </a:r>
            <a:r>
              <a:rPr lang="en-GB" sz="1200" dirty="0" err="1"/>
              <a:t>ddim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cytuno</a:t>
            </a:r>
            <a:r>
              <a:rPr lang="en-GB" sz="1200" dirty="0"/>
              <a:t> </a:t>
            </a:r>
            <a:r>
              <a:rPr lang="en-GB" sz="1200" dirty="0" err="1"/>
              <a:t>gyda’r</a:t>
            </a:r>
            <a:r>
              <a:rPr lang="en-GB" sz="1200" dirty="0"/>
              <a:t> </a:t>
            </a:r>
            <a:r>
              <a:rPr lang="en-GB" sz="1200" dirty="0" err="1"/>
              <a:t>cyngor</a:t>
            </a:r>
            <a:r>
              <a:rPr lang="en-GB" sz="1200" dirty="0"/>
              <a:t>. Does dim </a:t>
            </a:r>
            <a:r>
              <a:rPr lang="en-GB" sz="1200" dirty="0" err="1" smtClean="0"/>
              <a:t>sicrwydd</a:t>
            </a:r>
            <a:r>
              <a:rPr lang="en-GB" sz="1200" dirty="0" smtClean="0"/>
              <a:t> y </a:t>
            </a:r>
            <a:r>
              <a:rPr lang="en-GB" sz="1200" dirty="0" err="1" smtClean="0"/>
              <a:t>bydd</a:t>
            </a:r>
            <a:r>
              <a:rPr lang="en-GB" sz="1200" dirty="0" smtClean="0"/>
              <a:t> y </a:t>
            </a:r>
            <a:r>
              <a:rPr lang="en-GB" sz="1200" dirty="0" err="1" smtClean="0"/>
              <a:t>gwaith</a:t>
            </a:r>
            <a:r>
              <a:rPr lang="en-GB" sz="1200" dirty="0" smtClean="0"/>
              <a:t> </a:t>
            </a:r>
            <a:r>
              <a:rPr lang="en-GB" sz="1200" dirty="0" err="1" smtClean="0"/>
              <a:t>adeiladu'n</a:t>
            </a:r>
            <a:r>
              <a:rPr lang="en-GB" sz="1200" dirty="0" smtClean="0"/>
              <a:t> </a:t>
            </a:r>
            <a:r>
              <a:rPr lang="en-GB" sz="1200" dirty="0" err="1" smtClean="0"/>
              <a:t>cael</a:t>
            </a:r>
            <a:r>
              <a:rPr lang="en-GB" sz="1200" dirty="0" smtClean="0"/>
              <a:t> </a:t>
            </a:r>
            <a:r>
              <a:rPr lang="en-GB" sz="1200" dirty="0" err="1" smtClean="0"/>
              <a:t>ei</a:t>
            </a:r>
            <a:r>
              <a:rPr lang="en-GB" sz="1200" dirty="0" smtClean="0"/>
              <a:t> </a:t>
            </a:r>
            <a:r>
              <a:rPr lang="en-GB" sz="1200" dirty="0" err="1" smtClean="0"/>
              <a:t>roi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/>
              <a:t>bobl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ardal</a:t>
            </a:r>
            <a:r>
              <a:rPr lang="en-GB" sz="1200" dirty="0"/>
              <a:t>. </a:t>
            </a:r>
            <a:r>
              <a:rPr lang="en-GB" sz="1200" dirty="0" err="1"/>
              <a:t>Disgwylir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</a:t>
            </a:r>
            <a:r>
              <a:rPr lang="en-GB" sz="1200" dirty="0" err="1"/>
              <a:t>lorïau</a:t>
            </a:r>
            <a:r>
              <a:rPr lang="en-GB" sz="1200" dirty="0"/>
              <a:t> a </a:t>
            </a:r>
            <a:r>
              <a:rPr lang="en-GB" sz="1200" dirty="0" err="1"/>
              <a:t>cheir</a:t>
            </a:r>
            <a:r>
              <a:rPr lang="en-GB" sz="1200" dirty="0"/>
              <a:t> di-</a:t>
            </a:r>
            <a:r>
              <a:rPr lang="en-GB" sz="1200" dirty="0" err="1"/>
              <a:t>ri’n</a:t>
            </a:r>
            <a:r>
              <a:rPr lang="en-GB" sz="1200" dirty="0"/>
              <a:t> </a:t>
            </a:r>
            <a:r>
              <a:rPr lang="en-GB" sz="1200" dirty="0" err="1"/>
              <a:t>heidio</a:t>
            </a:r>
            <a:r>
              <a:rPr lang="en-GB" sz="1200" dirty="0"/>
              <a:t> </a:t>
            </a:r>
            <a:r>
              <a:rPr lang="en-GB" sz="1200" dirty="0" err="1"/>
              <a:t>nôl</a:t>
            </a:r>
            <a:r>
              <a:rPr lang="en-GB" sz="1200" dirty="0"/>
              <a:t> ac </a:t>
            </a:r>
            <a:r>
              <a:rPr lang="en-GB" sz="1200" dirty="0" err="1"/>
              <a:t>ymlaen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ystod</a:t>
            </a:r>
            <a:r>
              <a:rPr lang="en-GB" sz="1200" dirty="0"/>
              <a:t> y </a:t>
            </a:r>
            <a:r>
              <a:rPr lang="en-GB" sz="1200" dirty="0" err="1"/>
              <a:t>gwaith</a:t>
            </a:r>
            <a:r>
              <a:rPr lang="en-GB" sz="1200" dirty="0"/>
              <a:t> </a:t>
            </a:r>
            <a:r>
              <a:rPr lang="en-GB" sz="1200" dirty="0" err="1"/>
              <a:t>adeiladu</a:t>
            </a:r>
            <a:r>
              <a:rPr lang="en-GB" sz="1200" dirty="0"/>
              <a:t>. Ni </a:t>
            </a:r>
            <a:r>
              <a:rPr lang="en-GB" sz="1200" dirty="0" err="1"/>
              <a:t>fydd</a:t>
            </a:r>
            <a:r>
              <a:rPr lang="en-GB" sz="1200" dirty="0"/>
              <a:t> y cwm </a:t>
            </a:r>
            <a:r>
              <a:rPr lang="en-GB" sz="1200" dirty="0" err="1"/>
              <a:t>fyth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un </a:t>
            </a:r>
            <a:r>
              <a:rPr lang="en-GB" sz="1200" dirty="0" err="1"/>
              <a:t>fath</a:t>
            </a:r>
            <a:r>
              <a:rPr lang="en-GB" sz="1200" dirty="0"/>
              <a:t>.</a:t>
            </a:r>
          </a:p>
          <a:p>
            <a:r>
              <a:rPr lang="en-GB" sz="1200" dirty="0"/>
              <a:t>     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fy</a:t>
            </a:r>
            <a:r>
              <a:rPr lang="en-GB" sz="1200" dirty="0"/>
              <a:t> </a:t>
            </a:r>
            <a:r>
              <a:rPr lang="en-GB" sz="1200" dirty="0" err="1"/>
              <a:t>marn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, </a:t>
            </a:r>
            <a:r>
              <a:rPr lang="en-GB" sz="1200" dirty="0" err="1"/>
              <a:t>wedi</a:t>
            </a:r>
            <a:r>
              <a:rPr lang="en-GB" sz="1200" dirty="0"/>
              <a:t> </a:t>
            </a:r>
            <a:r>
              <a:rPr lang="en-GB" sz="1200" dirty="0" err="1"/>
              <a:t>pwyso</a:t>
            </a:r>
            <a:r>
              <a:rPr lang="en-GB" sz="1200" dirty="0"/>
              <a:t> a </a:t>
            </a:r>
            <a:r>
              <a:rPr lang="en-GB" sz="1200" dirty="0" err="1"/>
              <a:t>mesur</a:t>
            </a:r>
            <a:r>
              <a:rPr lang="en-GB" sz="1200" dirty="0"/>
              <a:t> </a:t>
            </a:r>
            <a:r>
              <a:rPr lang="en-GB" sz="1200" dirty="0" err="1"/>
              <a:t>yr</a:t>
            </a:r>
            <a:r>
              <a:rPr lang="en-GB" sz="1200" dirty="0"/>
              <a:t> </a:t>
            </a:r>
            <a:r>
              <a:rPr lang="en-GB" sz="1200" dirty="0" err="1"/>
              <a:t>holl</a:t>
            </a:r>
            <a:r>
              <a:rPr lang="en-GB" sz="1200" dirty="0"/>
              <a:t> </a:t>
            </a:r>
            <a:r>
              <a:rPr lang="en-GB" sz="1200" dirty="0" err="1"/>
              <a:t>ddadleuon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ofalus</a:t>
            </a:r>
            <a:r>
              <a:rPr lang="en-GB" sz="1200" dirty="0"/>
              <a:t>, </a:t>
            </a:r>
            <a:r>
              <a:rPr lang="en-GB" sz="1200" dirty="0" err="1"/>
              <a:t>rydw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erbyn</a:t>
            </a:r>
            <a:r>
              <a:rPr lang="en-GB" sz="1200" dirty="0"/>
              <a:t> </a:t>
            </a:r>
            <a:r>
              <a:rPr lang="en-GB" sz="1200" dirty="0" err="1" smtClean="0"/>
              <a:t>caniatau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Gyngor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 smtClean="0"/>
              <a:t>foddi</a:t>
            </a:r>
            <a:r>
              <a:rPr lang="en-GB" sz="1200" dirty="0" smtClean="0"/>
              <a:t> Cwm </a:t>
            </a:r>
            <a:r>
              <a:rPr lang="en-GB" sz="1200" dirty="0" err="1"/>
              <a:t>Celyn</a:t>
            </a:r>
            <a:r>
              <a:rPr lang="en-GB" sz="1200" dirty="0"/>
              <a:t>.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yw</a:t>
            </a:r>
            <a:r>
              <a:rPr lang="en-GB" sz="1200" dirty="0"/>
              <a:t> </a:t>
            </a:r>
            <a:r>
              <a:rPr lang="en-GB" sz="1200" dirty="0" err="1"/>
              <a:t>anghenion</a:t>
            </a:r>
            <a:r>
              <a:rPr lang="en-GB" sz="1200" dirty="0"/>
              <a:t> </a:t>
            </a:r>
            <a:r>
              <a:rPr lang="en-GB" sz="1200" dirty="0" err="1" smtClean="0"/>
              <a:t>pobl</a:t>
            </a:r>
            <a:r>
              <a:rPr lang="en-GB" sz="1200" dirty="0" smtClean="0"/>
              <a:t> </a:t>
            </a:r>
            <a:r>
              <a:rPr lang="en-GB" sz="1200" dirty="0" err="1" smtClean="0"/>
              <a:t>Lerpwl</a:t>
            </a:r>
            <a:r>
              <a:rPr lang="en-GB" sz="1200" dirty="0" smtClean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bwysicach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chymuned</a:t>
            </a:r>
            <a:r>
              <a:rPr lang="en-GB" sz="1200" dirty="0"/>
              <a:t> y </a:t>
            </a:r>
            <a:r>
              <a:rPr lang="en-GB" sz="1200" dirty="0" err="1"/>
              <a:t>pentref</a:t>
            </a:r>
            <a:r>
              <a:rPr lang="en-GB" sz="1200" dirty="0"/>
              <a:t> </a:t>
            </a:r>
            <a:r>
              <a:rPr lang="en-GB" sz="1200" dirty="0" err="1"/>
              <a:t>yng</a:t>
            </a:r>
            <a:r>
              <a:rPr lang="en-GB" sz="1200" dirty="0"/>
              <a:t> </a:t>
            </a:r>
            <a:r>
              <a:rPr lang="en-GB" sz="1200" dirty="0" err="1"/>
              <a:t>Ngogledd</a:t>
            </a:r>
            <a:r>
              <a:rPr lang="en-GB" sz="1200" dirty="0"/>
              <a:t> </a:t>
            </a:r>
            <a:r>
              <a:rPr lang="en-GB" sz="1200" dirty="0" err="1"/>
              <a:t>Cymru</a:t>
            </a:r>
            <a:r>
              <a:rPr lang="en-GB" sz="1200" dirty="0"/>
              <a:t>, ac </a:t>
            </a:r>
            <a:r>
              <a:rPr lang="en-GB" sz="1200" dirty="0" err="1"/>
              <a:t>nid</a:t>
            </a:r>
            <a:r>
              <a:rPr lang="en-GB" sz="1200" dirty="0"/>
              <a:t> </a:t>
            </a:r>
            <a:r>
              <a:rPr lang="en-GB" sz="1200" dirty="0" err="1"/>
              <a:t>oes</a:t>
            </a:r>
            <a:r>
              <a:rPr lang="en-GB" sz="1200" dirty="0"/>
              <a:t> </a:t>
            </a:r>
            <a:r>
              <a:rPr lang="en-GB" sz="1200" dirty="0" err="1"/>
              <a:t>sicrwydd</a:t>
            </a:r>
            <a:r>
              <a:rPr lang="en-GB" sz="1200" dirty="0"/>
              <a:t> y </a:t>
            </a:r>
            <a:r>
              <a:rPr lang="en-GB" sz="1200" dirty="0" err="1"/>
              <a:t>bydd</a:t>
            </a:r>
            <a:r>
              <a:rPr lang="en-GB" sz="1200" dirty="0"/>
              <a:t> yr </a:t>
            </a:r>
            <a:r>
              <a:rPr lang="en-GB" sz="1200" dirty="0" err="1"/>
              <a:t>addewidion</a:t>
            </a:r>
            <a:r>
              <a:rPr lang="en-GB" sz="1200" dirty="0"/>
              <a:t> a </a:t>
            </a:r>
            <a:r>
              <a:rPr lang="en-GB" sz="1200" dirty="0" err="1"/>
              <a:t>wneir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cael</a:t>
            </a:r>
            <a:r>
              <a:rPr lang="en-GB" sz="1200" dirty="0"/>
              <a:t> </a:t>
            </a:r>
            <a:r>
              <a:rPr lang="en-GB" sz="1200" dirty="0" err="1"/>
              <a:t>eu</a:t>
            </a:r>
            <a:r>
              <a:rPr lang="en-GB" sz="1200" dirty="0"/>
              <a:t> </a:t>
            </a:r>
            <a:r>
              <a:rPr lang="en-GB" sz="1200" dirty="0" err="1"/>
              <a:t>gwireddu</a:t>
            </a:r>
            <a:r>
              <a:rPr lang="en-GB" sz="1200" dirty="0"/>
              <a:t>.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3635375" y="476250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>
              <a:solidFill>
                <a:srgbClr val="006600"/>
              </a:solidFill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5292725" y="333375"/>
            <a:ext cx="3382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Cysyllteiriau rhesymegol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9544</Words>
  <Application>Microsoft Office PowerPoint</Application>
  <PresentationFormat>On-screen Show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Trafod Nodweddion Ieithyddol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Dwyn i gof</dc:title>
  <dc:creator>MOwen</dc:creator>
  <cp:lastModifiedBy>WJEC</cp:lastModifiedBy>
  <cp:revision>11</cp:revision>
  <dcterms:created xsi:type="dcterms:W3CDTF">2014-04-03T10:17:03Z</dcterms:created>
  <dcterms:modified xsi:type="dcterms:W3CDTF">2014-10-14T12:07:01Z</dcterms:modified>
</cp:coreProperties>
</file>